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049" r:id="rId4"/>
    <p:sldId id="258" r:id="rId5"/>
    <p:sldId id="259" r:id="rId6"/>
    <p:sldId id="268" r:id="rId7"/>
    <p:sldId id="269" r:id="rId8"/>
    <p:sldId id="271" r:id="rId9"/>
    <p:sldId id="272" r:id="rId10"/>
    <p:sldId id="260" r:id="rId11"/>
    <p:sldId id="508" r:id="rId12"/>
    <p:sldId id="2043" r:id="rId13"/>
    <p:sldId id="2045" r:id="rId14"/>
    <p:sldId id="2046" r:id="rId15"/>
    <p:sldId id="2047" r:id="rId16"/>
    <p:sldId id="262" r:id="rId17"/>
    <p:sldId id="263" r:id="rId18"/>
    <p:sldId id="264" r:id="rId19"/>
    <p:sldId id="265" r:id="rId20"/>
    <p:sldId id="266" r:id="rId21"/>
    <p:sldId id="267" r:id="rId22"/>
    <p:sldId id="274" r:id="rId23"/>
    <p:sldId id="2048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9" autoAdjust="0"/>
    <p:restoredTop sz="94610"/>
  </p:normalViewPr>
  <p:slideViewPr>
    <p:cSldViewPr snapToGrid="0" snapToObjects="1">
      <p:cViewPr varScale="1">
        <p:scale>
          <a:sx n="155" d="100"/>
          <a:sy n="155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86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44E5B-837A-4408-F254-8B1F95236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8ADC2-8DE1-4D57-7B2C-A4A1EEF34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6877B-2485-6DFF-3F0F-F68ABA096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DE851-49D9-BC7C-FA34-491FC308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89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7B8FF-1377-660F-BD16-954983F8F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470F7A-EC34-9B22-80F4-31EE60BD0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B99E49-0223-8EFF-C212-5189A9BD1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75358-50C4-5AC1-D80E-F9787CA446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271A5-1B0C-E903-09CF-C26057C11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0ED3E-2AE9-354F-57D5-5466EF0AA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63CBD-0F0F-214B-1C68-97F659D8F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34507-27FF-E8C9-AB82-AB933797D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tr-TR" dirty="0"/>
              <a:t>2017 yılında 2547 sayılı Yükseköğrenim</a:t>
            </a:r>
            <a:r>
              <a:rPr lang="tr-TR" baseline="0" dirty="0"/>
              <a:t> kanununda da ek 35 madde olarak Kalite Güvence Sistemi ve Yükseköğrenim Kalite Kurulu yer aldı. Böylelikle yönetmelik kanun düzenlemesi haline de gelmiş ve YÖK bünyesinden ayrılarak özerklik kazanmış oldu.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3DE7-1BD3-4820-BB98-A56B17F7FD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7F5AAD-B0BF-4A4A-A4D2-7752BBC7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3140D1-83E1-410B-8B41-550D7C7D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32B9BB-6569-4713-B27D-1ABA915F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45BD-49FA-4B7A-8F8A-82EC5CA47048}" type="datetimeFigureOut">
              <a:rPr lang="tr-TR" smtClean="0"/>
              <a:t>22.04.2026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CAB313-B00D-4EAB-80C0-C901DF73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0E443B-3DF6-40AC-B4AE-B489F41B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EF7E-29A9-4F4F-9B77-FACA8EDAF9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.gov.tr/upload/xSpKutuphane/files/jXL5k+Universiteler_Icin_Stratejik_Planlama_Rehberi_V1_1_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strateji.ibu.edu.t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1188720"/>
            <a:ext cx="73152" cy="1737360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Text 1"/>
          <p:cNvSpPr/>
          <p:nvPr/>
        </p:nvSpPr>
        <p:spPr>
          <a:xfrm>
            <a:off x="628626" y="702365"/>
            <a:ext cx="8275983" cy="20699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44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Bolu Abant İzzet Baysal Üniversitesi</a:t>
            </a:r>
          </a:p>
          <a:p>
            <a:pPr marL="0" indent="0" algn="ctr">
              <a:buNone/>
            </a:pPr>
            <a:r>
              <a:rPr lang="tr-TR" sz="44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2027-2031 </a:t>
            </a:r>
          </a:p>
          <a:p>
            <a:pPr marL="0" indent="0" algn="ctr">
              <a:buNone/>
            </a:pPr>
            <a:r>
              <a:rPr lang="tr-TR" sz="44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Planlama Ekibi</a:t>
            </a:r>
            <a:endParaRPr lang="tr-TR" sz="4400" noProof="0" dirty="0"/>
          </a:p>
        </p:txBody>
      </p:sp>
      <p:sp>
        <p:nvSpPr>
          <p:cNvPr id="4" name="Text 2"/>
          <p:cNvSpPr/>
          <p:nvPr/>
        </p:nvSpPr>
        <p:spPr>
          <a:xfrm>
            <a:off x="684474" y="3174927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6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Görev, Sorumluluk ve Süreç Rehberi</a:t>
            </a:r>
            <a:endParaRPr lang="tr-TR" sz="2600" noProof="0" dirty="0"/>
          </a:p>
        </p:txBody>
      </p:sp>
      <p:sp>
        <p:nvSpPr>
          <p:cNvPr id="9" name="Shape 7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Text 2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48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</a:p>
        </p:txBody>
      </p:sp>
      <p:sp>
        <p:nvSpPr>
          <p:cNvPr id="5" name="Text 3"/>
          <p:cNvSpPr/>
          <p:nvPr/>
        </p:nvSpPr>
        <p:spPr>
          <a:xfrm>
            <a:off x="914400" y="283464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3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Plan Hazırlık Süreci</a:t>
            </a:r>
            <a:endParaRPr lang="tr-TR" sz="3000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FB80C53B-1A8C-461E-BE1E-C2D3EE1DC219}" type="slidenum">
              <a:rPr lang="tr-TR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685800">
                <a:defRPr/>
              </a:pPr>
              <a:t>11</a:t>
            </a:fld>
            <a:endParaRPr lang="tr-TR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9936F162-017F-4C4D-9620-B2D35839A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0" t="20087" r="37650" b="1110"/>
          <a:stretch/>
        </p:blipFill>
        <p:spPr>
          <a:xfrm>
            <a:off x="713107" y="-17859"/>
            <a:ext cx="3657600" cy="5189837"/>
          </a:xfr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4A870783-1674-4BFD-9B52-FA4EB32EC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2185" r="37586" b="-330"/>
          <a:stretch/>
        </p:blipFill>
        <p:spPr>
          <a:xfrm>
            <a:off x="4199709" y="71846"/>
            <a:ext cx="4506685" cy="504012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A32DEE9-95B5-333F-72B8-30FDBB47E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72" y="71846"/>
            <a:ext cx="3657600" cy="50401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5C4F-3946-ACA0-DEE7-4C1E4ED7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40" y="0"/>
            <a:ext cx="7886700" cy="672087"/>
          </a:xfrm>
        </p:spPr>
        <p:txBody>
          <a:bodyPr/>
          <a:lstStyle/>
          <a:p>
            <a:r>
              <a:rPr lang="tr-TR" sz="2800" dirty="0"/>
              <a:t>2027-2031 SP Hazırlıkları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7649D1-CBA8-C995-6CD5-1904BC7B6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7" t="13168" r="20776" b="3929"/>
          <a:stretch/>
        </p:blipFill>
        <p:spPr>
          <a:xfrm>
            <a:off x="1077686" y="508575"/>
            <a:ext cx="6903720" cy="4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6BD8B-A1C3-3AD0-6B33-603604F08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8E97-5A4F-7125-B389-DB07D88D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40" y="0"/>
            <a:ext cx="7886700" cy="672087"/>
          </a:xfrm>
        </p:spPr>
        <p:txBody>
          <a:bodyPr/>
          <a:lstStyle/>
          <a:p>
            <a:r>
              <a:rPr lang="tr-TR" sz="2800" dirty="0"/>
              <a:t>2027-2031 SP Hazırlıkları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4443CB-606C-C52A-1B30-A7908A745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25" y="672087"/>
            <a:ext cx="8467897" cy="40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7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AECDD-61EC-1263-511F-AE04FF641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6C5E-EBF8-C844-8646-33DE890C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40" y="0"/>
            <a:ext cx="7886700" cy="672087"/>
          </a:xfrm>
        </p:spPr>
        <p:txBody>
          <a:bodyPr/>
          <a:lstStyle/>
          <a:p>
            <a:r>
              <a:rPr lang="tr-TR" sz="2800" dirty="0"/>
              <a:t>2027-2031 SP Hazırlıkları</a:t>
            </a:r>
          </a:p>
        </p:txBody>
      </p:sp>
      <p:pic>
        <p:nvPicPr>
          <p:cNvPr id="3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5BA2ACD0-4304-8027-04AA-BBB53D586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22778" r="15137" b="9349"/>
          <a:stretch/>
        </p:blipFill>
        <p:spPr>
          <a:xfrm>
            <a:off x="0" y="126124"/>
            <a:ext cx="12088463" cy="5969876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CA1D7FC-5197-4A80-BAC7-FB7B1FE3F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94"/>
          <a:stretch>
            <a:fillRect/>
          </a:stretch>
        </p:blipFill>
        <p:spPr>
          <a:xfrm>
            <a:off x="212035" y="707122"/>
            <a:ext cx="8282608" cy="40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3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4E87-FC5D-482A-3723-F7F2F298A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8BAA-85C2-B361-CE4C-85953FA3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40" y="0"/>
            <a:ext cx="7886700" cy="672087"/>
          </a:xfrm>
        </p:spPr>
        <p:txBody>
          <a:bodyPr/>
          <a:lstStyle/>
          <a:p>
            <a:r>
              <a:rPr lang="tr-TR" sz="2800" dirty="0"/>
              <a:t>2027-2031 SP Hazırlıkları</a:t>
            </a:r>
          </a:p>
        </p:txBody>
      </p:sp>
      <p:pic>
        <p:nvPicPr>
          <p:cNvPr id="3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B1D5A985-D133-39A0-476D-413277C52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22778" r="15137" b="9349"/>
          <a:stretch/>
        </p:blipFill>
        <p:spPr>
          <a:xfrm>
            <a:off x="0" y="126124"/>
            <a:ext cx="12088463" cy="5969876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A5CEBF0-9831-EFF8-3DD6-5529F9D8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40" y="566310"/>
            <a:ext cx="7525545" cy="44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6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Text 2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48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tr-TR" sz="4800" noProof="0" dirty="0"/>
          </a:p>
        </p:txBody>
      </p:sp>
      <p:sp>
        <p:nvSpPr>
          <p:cNvPr id="5" name="Text 3"/>
          <p:cNvSpPr/>
          <p:nvPr/>
        </p:nvSpPr>
        <p:spPr>
          <a:xfrm>
            <a:off x="914400" y="283464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3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 ve Sorumluluklar </a:t>
            </a:r>
            <a:endParaRPr lang="tr-TR" sz="3000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32583"/>
            <a:ext cx="9144000" cy="10058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6" name="Text 4"/>
          <p:cNvSpPr/>
          <p:nvPr/>
        </p:nvSpPr>
        <p:spPr>
          <a:xfrm>
            <a:off x="411480" y="9144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Roller ve Sorumluluklar — Durum Analizi &amp; Geleceğe Bakış</a:t>
            </a:r>
            <a:endParaRPr lang="tr-TR" sz="2400" noProof="0" dirty="0"/>
          </a:p>
        </p:txBody>
      </p:sp>
      <p:sp>
        <p:nvSpPr>
          <p:cNvPr id="7" name="Shape 5"/>
          <p:cNvSpPr/>
          <p:nvPr/>
        </p:nvSpPr>
        <p:spPr>
          <a:xfrm>
            <a:off x="109728" y="1403040"/>
            <a:ext cx="594012" cy="1572768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8" name="Text 6"/>
          <p:cNvSpPr/>
          <p:nvPr/>
        </p:nvSpPr>
        <p:spPr>
          <a:xfrm>
            <a:off x="109727" y="1357320"/>
            <a:ext cx="540055" cy="1422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9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Durum Analizi</a:t>
            </a:r>
            <a:endParaRPr lang="tr-TR" sz="900" noProof="0" dirty="0"/>
          </a:p>
        </p:txBody>
      </p:sp>
      <p:sp>
        <p:nvSpPr>
          <p:cNvPr id="9" name="Shape 7"/>
          <p:cNvSpPr/>
          <p:nvPr/>
        </p:nvSpPr>
        <p:spPr>
          <a:xfrm>
            <a:off x="109728" y="3076392"/>
            <a:ext cx="626762" cy="1627632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0" name="Text 8"/>
          <p:cNvSpPr/>
          <p:nvPr/>
        </p:nvSpPr>
        <p:spPr>
          <a:xfrm>
            <a:off x="109728" y="3132384"/>
            <a:ext cx="626762" cy="1571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9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Geleceğe </a:t>
            </a:r>
          </a:p>
          <a:p>
            <a:pPr marL="0" indent="0" algn="ctr">
              <a:buNone/>
            </a:pPr>
            <a:r>
              <a:rPr lang="tr-TR" sz="9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Bakış</a:t>
            </a:r>
            <a:endParaRPr lang="tr-TR" sz="900" noProof="0" dirty="0"/>
          </a:p>
        </p:txBody>
      </p:sp>
      <p:sp>
        <p:nvSpPr>
          <p:cNvPr id="11" name="Shape 9"/>
          <p:cNvSpPr/>
          <p:nvPr/>
        </p:nvSpPr>
        <p:spPr>
          <a:xfrm>
            <a:off x="800498" y="1000673"/>
            <a:ext cx="1581912" cy="301752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2" name="Text 10"/>
          <p:cNvSpPr/>
          <p:nvPr/>
        </p:nvSpPr>
        <p:spPr>
          <a:xfrm>
            <a:off x="775607" y="969560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Rektör</a:t>
            </a:r>
            <a:endParaRPr lang="tr-TR" sz="950" noProof="0" dirty="0"/>
          </a:p>
        </p:txBody>
      </p:sp>
      <p:sp>
        <p:nvSpPr>
          <p:cNvPr id="13" name="Shape 11"/>
          <p:cNvSpPr/>
          <p:nvPr/>
        </p:nvSpPr>
        <p:spPr>
          <a:xfrm>
            <a:off x="2466061" y="974288"/>
            <a:ext cx="1581912" cy="301752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4" name="Text 12"/>
          <p:cNvSpPr/>
          <p:nvPr/>
        </p:nvSpPr>
        <p:spPr>
          <a:xfrm>
            <a:off x="2538479" y="1003524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</a:t>
            </a: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Gel. Kurulu</a:t>
            </a:r>
            <a:endParaRPr lang="tr-TR" sz="950" noProof="0" dirty="0"/>
          </a:p>
        </p:txBody>
      </p:sp>
      <p:sp>
        <p:nvSpPr>
          <p:cNvPr id="15" name="Shape 13"/>
          <p:cNvSpPr/>
          <p:nvPr/>
        </p:nvSpPr>
        <p:spPr>
          <a:xfrm>
            <a:off x="4183270" y="994408"/>
            <a:ext cx="1581912" cy="301752"/>
          </a:xfrm>
          <a:prstGeom prst="rect">
            <a:avLst/>
          </a:prstGeom>
          <a:solidFill>
            <a:srgbClr val="3A52B0"/>
          </a:solidFill>
          <a:ln w="12700">
            <a:solidFill>
              <a:srgbClr val="3A52B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6" name="Text 14"/>
          <p:cNvSpPr/>
          <p:nvPr/>
        </p:nvSpPr>
        <p:spPr>
          <a:xfrm>
            <a:off x="3908358" y="962984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SGDB</a:t>
            </a:r>
            <a:endParaRPr lang="tr-TR" sz="950" noProof="0" dirty="0"/>
          </a:p>
        </p:txBody>
      </p:sp>
      <p:sp>
        <p:nvSpPr>
          <p:cNvPr id="17" name="Shape 15"/>
          <p:cNvSpPr/>
          <p:nvPr/>
        </p:nvSpPr>
        <p:spPr>
          <a:xfrm>
            <a:off x="5848833" y="995396"/>
            <a:ext cx="1581912" cy="30175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8" name="Text 16"/>
          <p:cNvSpPr/>
          <p:nvPr/>
        </p:nvSpPr>
        <p:spPr>
          <a:xfrm>
            <a:off x="5785954" y="1007560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 Ekibi</a:t>
            </a:r>
            <a:endParaRPr lang="tr-TR" sz="950" noProof="0" dirty="0"/>
          </a:p>
        </p:txBody>
      </p:sp>
      <p:sp>
        <p:nvSpPr>
          <p:cNvPr id="19" name="Shape 17"/>
          <p:cNvSpPr/>
          <p:nvPr/>
        </p:nvSpPr>
        <p:spPr>
          <a:xfrm flipV="1">
            <a:off x="7450386" y="974288"/>
            <a:ext cx="1533256" cy="347471"/>
          </a:xfrm>
          <a:prstGeom prst="rect">
            <a:avLst/>
          </a:prstGeom>
          <a:solidFill>
            <a:srgbClr val="5A78E0"/>
          </a:solidFill>
          <a:ln w="12700">
            <a:solidFill>
              <a:srgbClr val="5A78E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0" name="Text 18"/>
          <p:cNvSpPr/>
          <p:nvPr/>
        </p:nvSpPr>
        <p:spPr>
          <a:xfrm>
            <a:off x="7233302" y="1007560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Harcama Birimleri</a:t>
            </a:r>
            <a:endParaRPr lang="tr-TR" sz="950" noProof="0" dirty="0"/>
          </a:p>
        </p:txBody>
      </p:sp>
      <p:sp>
        <p:nvSpPr>
          <p:cNvPr id="21" name="Shape 19"/>
          <p:cNvSpPr/>
          <p:nvPr/>
        </p:nvSpPr>
        <p:spPr>
          <a:xfrm>
            <a:off x="800498" y="1357320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2" name="Shape 20"/>
          <p:cNvSpPr/>
          <p:nvPr/>
        </p:nvSpPr>
        <p:spPr>
          <a:xfrm>
            <a:off x="2436368" y="1357320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3" name="Text 21"/>
          <p:cNvSpPr/>
          <p:nvPr/>
        </p:nvSpPr>
        <p:spPr>
          <a:xfrm>
            <a:off x="2491232" y="1403040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Analizi yönlendirir. Sonuçlar hakkında bilgilendirilir. (6). Tartışmalı hususları karara bağlar.</a:t>
            </a:r>
            <a:endParaRPr lang="tr-TR" sz="900" noProof="0" dirty="0"/>
          </a:p>
        </p:txBody>
      </p:sp>
      <p:sp>
        <p:nvSpPr>
          <p:cNvPr id="24" name="Shape 22"/>
          <p:cNvSpPr/>
          <p:nvPr/>
        </p:nvSpPr>
        <p:spPr>
          <a:xfrm>
            <a:off x="4064000" y="1357320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5" name="Text 23"/>
          <p:cNvSpPr/>
          <p:nvPr/>
        </p:nvSpPr>
        <p:spPr>
          <a:xfrm>
            <a:off x="4118864" y="1403040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Koordine eder. Toplantı ve çalıştayları düzenler. Çalışmaları raporlar (5). Kontrol listesine uygunluğu sağlar.</a:t>
            </a:r>
            <a:endParaRPr lang="tr-TR" sz="900" noProof="0" dirty="0"/>
          </a:p>
        </p:txBody>
      </p:sp>
      <p:sp>
        <p:nvSpPr>
          <p:cNvPr id="26" name="Shape 24"/>
          <p:cNvSpPr/>
          <p:nvPr/>
        </p:nvSpPr>
        <p:spPr>
          <a:xfrm>
            <a:off x="5691632" y="1357320"/>
            <a:ext cx="1581912" cy="1627632"/>
          </a:xfrm>
          <a:prstGeom prst="rect">
            <a:avLst/>
          </a:prstGeom>
          <a:solidFill>
            <a:srgbClr val="FFF8E6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7" name="Text 25"/>
          <p:cNvSpPr/>
          <p:nvPr/>
        </p:nvSpPr>
        <p:spPr>
          <a:xfrm>
            <a:off x="5746496" y="1403040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 çalışma grupları oluşturur (1). Paydaş katkısıyla durum analizi çalışmaları yürütür (3). Sonuçları değerlendirir (4).</a:t>
            </a:r>
            <a:endParaRPr lang="tr-TR" sz="900" noProof="0" dirty="0"/>
          </a:p>
        </p:txBody>
      </p:sp>
      <p:sp>
        <p:nvSpPr>
          <p:cNvPr id="28" name="Shape 26"/>
          <p:cNvSpPr/>
          <p:nvPr/>
        </p:nvSpPr>
        <p:spPr>
          <a:xfrm>
            <a:off x="7319264" y="1357320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9" name="Text 27"/>
          <p:cNvSpPr/>
          <p:nvPr/>
        </p:nvSpPr>
        <p:spPr>
          <a:xfrm>
            <a:off x="7374128" y="1403040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Talep edilen bilgi ve belgeleri zamanında ve eksiksiz hazırlar. Çalışmalara aktif katılım sağlar. Alt gruplara üye verir (2).</a:t>
            </a:r>
            <a:endParaRPr lang="tr-TR" sz="900" noProof="0" dirty="0"/>
          </a:p>
        </p:txBody>
      </p:sp>
      <p:sp>
        <p:nvSpPr>
          <p:cNvPr id="30" name="Shape 28"/>
          <p:cNvSpPr/>
          <p:nvPr/>
        </p:nvSpPr>
        <p:spPr>
          <a:xfrm>
            <a:off x="808736" y="3076392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1" name="Text 29"/>
          <p:cNvSpPr/>
          <p:nvPr/>
        </p:nvSpPr>
        <p:spPr>
          <a:xfrm>
            <a:off x="863600" y="312211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Misyon ve vizyon bildirimleri için perspektif verir. (1)</a:t>
            </a:r>
            <a:endParaRPr lang="tr-TR" sz="900" noProof="0" dirty="0"/>
          </a:p>
        </p:txBody>
      </p:sp>
      <p:sp>
        <p:nvSpPr>
          <p:cNvPr id="32" name="Shape 30"/>
          <p:cNvSpPr/>
          <p:nvPr/>
        </p:nvSpPr>
        <p:spPr>
          <a:xfrm>
            <a:off x="2436368" y="3076392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3" name="Text 31"/>
          <p:cNvSpPr/>
          <p:nvPr/>
        </p:nvSpPr>
        <p:spPr>
          <a:xfrm>
            <a:off x="2491232" y="312211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Geleceğe bakışı yönlendirir. Alt. misyon/vizyon/değerlerden yararlanarak son şeklini verir. (5)</a:t>
            </a:r>
            <a:endParaRPr lang="tr-TR" sz="900" noProof="0" dirty="0"/>
          </a:p>
        </p:txBody>
      </p:sp>
      <p:sp>
        <p:nvSpPr>
          <p:cNvPr id="34" name="Shape 32"/>
          <p:cNvSpPr/>
          <p:nvPr/>
        </p:nvSpPr>
        <p:spPr>
          <a:xfrm>
            <a:off x="4064000" y="3076392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5" name="Text 33"/>
          <p:cNvSpPr/>
          <p:nvPr/>
        </p:nvSpPr>
        <p:spPr>
          <a:xfrm>
            <a:off x="4118864" y="312211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Koordine eder. Toplantı düzenler. Alt. taslakları SGK'ya sunar (4). Kontrol listesini sağlar.</a:t>
            </a:r>
            <a:endParaRPr lang="tr-TR" sz="900" noProof="0" dirty="0"/>
          </a:p>
        </p:txBody>
      </p:sp>
      <p:sp>
        <p:nvSpPr>
          <p:cNvPr id="36" name="Shape 34"/>
          <p:cNvSpPr/>
          <p:nvPr/>
        </p:nvSpPr>
        <p:spPr>
          <a:xfrm>
            <a:off x="5691632" y="3076392"/>
            <a:ext cx="1581912" cy="1627632"/>
          </a:xfrm>
          <a:prstGeom prst="rect">
            <a:avLst/>
          </a:prstGeom>
          <a:solidFill>
            <a:srgbClr val="FFF8E6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7" name="Text 35"/>
          <p:cNvSpPr/>
          <p:nvPr/>
        </p:nvSpPr>
        <p:spPr>
          <a:xfrm>
            <a:off x="5746496" y="312211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Paydaşların katkısını alır (2). Misyon, vizyon ve temel değerlere yönelik alternatif çalışmalar hazırlar (3).</a:t>
            </a:r>
            <a:endParaRPr lang="tr-TR" sz="900" noProof="0" dirty="0"/>
          </a:p>
        </p:txBody>
      </p:sp>
      <p:sp>
        <p:nvSpPr>
          <p:cNvPr id="38" name="Shape 36"/>
          <p:cNvSpPr/>
          <p:nvPr/>
        </p:nvSpPr>
        <p:spPr>
          <a:xfrm>
            <a:off x="7319264" y="3076392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9" name="Text 37"/>
          <p:cNvSpPr/>
          <p:nvPr/>
        </p:nvSpPr>
        <p:spPr>
          <a:xfrm>
            <a:off x="7374128" y="312211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Çalışmalara aktif katılım sağlar.</a:t>
            </a:r>
            <a:endParaRPr lang="tr-TR" sz="900" noProof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6" name="Text 4"/>
          <p:cNvSpPr/>
          <p:nvPr/>
        </p:nvSpPr>
        <p:spPr>
          <a:xfrm>
            <a:off x="411480" y="9144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Roller ve Sorumluluklar — Farklılaşma &amp; Strateji Geliştirme</a:t>
            </a:r>
            <a:endParaRPr lang="tr-TR" sz="2400" noProof="0" dirty="0"/>
          </a:p>
        </p:txBody>
      </p:sp>
      <p:sp>
        <p:nvSpPr>
          <p:cNvPr id="7" name="Shape 5"/>
          <p:cNvSpPr/>
          <p:nvPr/>
        </p:nvSpPr>
        <p:spPr>
          <a:xfrm>
            <a:off x="109727" y="1115568"/>
            <a:ext cx="703089" cy="1877512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8" name="Text 6"/>
          <p:cNvSpPr/>
          <p:nvPr/>
        </p:nvSpPr>
        <p:spPr>
          <a:xfrm>
            <a:off x="-1" y="1115568"/>
            <a:ext cx="858537" cy="1664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050" b="1" noProof="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Farklılaşma</a:t>
            </a:r>
          </a:p>
          <a:p>
            <a:pPr marL="0" indent="0" algn="ctr">
              <a:buNone/>
            </a:pPr>
            <a:endParaRPr lang="tr-TR" sz="1050" b="1" noProof="0" dirty="0">
              <a:solidFill>
                <a:srgbClr val="FFFFFF"/>
              </a:solidFill>
              <a:latin typeface="Calibri" pitchFamily="34" charset="0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tr-TR" sz="1050" b="1" noProof="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 Stratejisi</a:t>
            </a:r>
          </a:p>
          <a:p>
            <a:pPr marL="0" indent="0" algn="ctr">
              <a:buNone/>
            </a:pPr>
            <a:endParaRPr lang="tr-TR" sz="600" noProof="0" dirty="0"/>
          </a:p>
        </p:txBody>
      </p:sp>
      <p:sp>
        <p:nvSpPr>
          <p:cNvPr id="9" name="Shape 7"/>
          <p:cNvSpPr/>
          <p:nvPr/>
        </p:nvSpPr>
        <p:spPr>
          <a:xfrm>
            <a:off x="109728" y="3137972"/>
            <a:ext cx="700171" cy="1664208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0" name="Text 8"/>
          <p:cNvSpPr/>
          <p:nvPr/>
        </p:nvSpPr>
        <p:spPr>
          <a:xfrm>
            <a:off x="109728" y="3137972"/>
            <a:ext cx="700171" cy="16642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2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</a:t>
            </a:r>
          </a:p>
          <a:p>
            <a:pPr marL="0" indent="0" algn="ctr">
              <a:buNone/>
            </a:pPr>
            <a:r>
              <a:rPr lang="tr-TR" sz="12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Geliştirme</a:t>
            </a:r>
            <a:endParaRPr lang="tr-TR" sz="1200" noProof="0" dirty="0"/>
          </a:p>
        </p:txBody>
      </p:sp>
      <p:sp>
        <p:nvSpPr>
          <p:cNvPr id="11" name="Shape 9"/>
          <p:cNvSpPr/>
          <p:nvPr/>
        </p:nvSpPr>
        <p:spPr>
          <a:xfrm>
            <a:off x="923544" y="1053140"/>
            <a:ext cx="1581912" cy="301752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2" name="Text 10"/>
          <p:cNvSpPr/>
          <p:nvPr/>
        </p:nvSpPr>
        <p:spPr>
          <a:xfrm>
            <a:off x="858537" y="1065163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Rektör</a:t>
            </a:r>
            <a:endParaRPr lang="tr-TR" sz="950" noProof="0" dirty="0"/>
          </a:p>
        </p:txBody>
      </p:sp>
      <p:sp>
        <p:nvSpPr>
          <p:cNvPr id="13" name="Shape 11"/>
          <p:cNvSpPr/>
          <p:nvPr/>
        </p:nvSpPr>
        <p:spPr>
          <a:xfrm>
            <a:off x="2569464" y="1080572"/>
            <a:ext cx="1581912" cy="301752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4" name="Text 12"/>
          <p:cNvSpPr/>
          <p:nvPr/>
        </p:nvSpPr>
        <p:spPr>
          <a:xfrm>
            <a:off x="2569464" y="1080572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</a:t>
            </a: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Gel. Kurulu</a:t>
            </a:r>
            <a:endParaRPr lang="tr-TR" sz="950" noProof="0" dirty="0"/>
          </a:p>
        </p:txBody>
      </p:sp>
      <p:sp>
        <p:nvSpPr>
          <p:cNvPr id="15" name="Shape 13"/>
          <p:cNvSpPr/>
          <p:nvPr/>
        </p:nvSpPr>
        <p:spPr>
          <a:xfrm>
            <a:off x="4197096" y="1080572"/>
            <a:ext cx="1581912" cy="301752"/>
          </a:xfrm>
          <a:prstGeom prst="rect">
            <a:avLst/>
          </a:prstGeom>
          <a:solidFill>
            <a:srgbClr val="3A52B0"/>
          </a:solidFill>
          <a:ln w="12700">
            <a:solidFill>
              <a:srgbClr val="3A52B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6" name="Text 14"/>
          <p:cNvSpPr/>
          <p:nvPr/>
        </p:nvSpPr>
        <p:spPr>
          <a:xfrm>
            <a:off x="4197096" y="1080572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SGDB</a:t>
            </a:r>
            <a:endParaRPr lang="tr-TR" sz="950" noProof="0" dirty="0"/>
          </a:p>
        </p:txBody>
      </p:sp>
      <p:sp>
        <p:nvSpPr>
          <p:cNvPr id="17" name="Shape 15"/>
          <p:cNvSpPr/>
          <p:nvPr/>
        </p:nvSpPr>
        <p:spPr>
          <a:xfrm>
            <a:off x="5824728" y="1080572"/>
            <a:ext cx="1581912" cy="30175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8" name="Text 16"/>
          <p:cNvSpPr/>
          <p:nvPr/>
        </p:nvSpPr>
        <p:spPr>
          <a:xfrm>
            <a:off x="5824728" y="1080572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 Ekibi</a:t>
            </a:r>
            <a:endParaRPr lang="tr-TR" sz="950" noProof="0" dirty="0"/>
          </a:p>
        </p:txBody>
      </p:sp>
      <p:sp>
        <p:nvSpPr>
          <p:cNvPr id="19" name="Shape 17"/>
          <p:cNvSpPr/>
          <p:nvPr/>
        </p:nvSpPr>
        <p:spPr>
          <a:xfrm>
            <a:off x="7452360" y="1080572"/>
            <a:ext cx="1581912" cy="301752"/>
          </a:xfrm>
          <a:prstGeom prst="rect">
            <a:avLst/>
          </a:prstGeom>
          <a:solidFill>
            <a:srgbClr val="5A78E0"/>
          </a:solidFill>
          <a:ln w="12700">
            <a:solidFill>
              <a:srgbClr val="5A78E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0" name="Text 18"/>
          <p:cNvSpPr/>
          <p:nvPr/>
        </p:nvSpPr>
        <p:spPr>
          <a:xfrm>
            <a:off x="7452360" y="1080572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Harcama Birimleri</a:t>
            </a:r>
            <a:endParaRPr lang="tr-TR" sz="950" noProof="0" dirty="0"/>
          </a:p>
        </p:txBody>
      </p:sp>
      <p:sp>
        <p:nvSpPr>
          <p:cNvPr id="21" name="Shape 19"/>
          <p:cNvSpPr/>
          <p:nvPr/>
        </p:nvSpPr>
        <p:spPr>
          <a:xfrm>
            <a:off x="978408" y="1433575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2" name="Text 20"/>
          <p:cNvSpPr/>
          <p:nvPr/>
        </p:nvSpPr>
        <p:spPr>
          <a:xfrm>
            <a:off x="996696" y="1464620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Farklılaşma stratejisinin belirlenmesi için perspektif verir. (2)</a:t>
            </a:r>
            <a:endParaRPr lang="tr-TR" sz="850" noProof="0" dirty="0"/>
          </a:p>
        </p:txBody>
      </p:sp>
      <p:sp>
        <p:nvSpPr>
          <p:cNvPr id="23" name="Shape 21"/>
          <p:cNvSpPr/>
          <p:nvPr/>
        </p:nvSpPr>
        <p:spPr>
          <a:xfrm>
            <a:off x="2569464" y="1418900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4" name="Text 22"/>
          <p:cNvSpPr/>
          <p:nvPr/>
        </p:nvSpPr>
        <p:spPr>
          <a:xfrm>
            <a:off x="2624328" y="1464620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Stratejinin çalışmalarını yönlendirir. Rektörün perspektifi çerçevesinde çalışmalar yürütür (3). Ekipten ayrıntılı çalışma ister (4). Stratejiye son şeklini verir ve onaylar (6).</a:t>
            </a:r>
            <a:endParaRPr lang="tr-TR" sz="850" noProof="0" dirty="0"/>
          </a:p>
        </p:txBody>
      </p:sp>
      <p:sp>
        <p:nvSpPr>
          <p:cNvPr id="25" name="Shape 23"/>
          <p:cNvSpPr/>
          <p:nvPr/>
        </p:nvSpPr>
        <p:spPr>
          <a:xfrm>
            <a:off x="4197096" y="1418900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6" name="Text 24"/>
          <p:cNvSpPr/>
          <p:nvPr/>
        </p:nvSpPr>
        <p:spPr>
          <a:xfrm>
            <a:off x="4251960" y="1464620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Koordine eder. Akademik faaliyetler analizi ve sektör analizini içeren durum analizi bulgularını Rektöre raporlar (1). Kontrol listesini sağlar.</a:t>
            </a:r>
            <a:endParaRPr lang="tr-TR" sz="850" noProof="0" dirty="0"/>
          </a:p>
        </p:txBody>
      </p:sp>
      <p:sp>
        <p:nvSpPr>
          <p:cNvPr id="27" name="Shape 25"/>
          <p:cNvSpPr/>
          <p:nvPr/>
        </p:nvSpPr>
        <p:spPr>
          <a:xfrm>
            <a:off x="5824728" y="1418900"/>
            <a:ext cx="1581912" cy="1627632"/>
          </a:xfrm>
          <a:prstGeom prst="rect">
            <a:avLst/>
          </a:prstGeom>
          <a:solidFill>
            <a:srgbClr val="FFF8E6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8" name="Text 26"/>
          <p:cNvSpPr/>
          <p:nvPr/>
        </p:nvSpPr>
        <p:spPr>
          <a:xfrm>
            <a:off x="5879592" y="1464620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Gerekli durumlarda ayrıntılı çalışmaları yürütür ve SGK'ya sunar. (5)</a:t>
            </a:r>
            <a:endParaRPr lang="tr-TR" sz="850" noProof="0" dirty="0"/>
          </a:p>
        </p:txBody>
      </p:sp>
      <p:sp>
        <p:nvSpPr>
          <p:cNvPr id="29" name="Shape 27"/>
          <p:cNvSpPr/>
          <p:nvPr/>
        </p:nvSpPr>
        <p:spPr>
          <a:xfrm>
            <a:off x="7452360" y="1418900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0" name="Text 28"/>
          <p:cNvSpPr/>
          <p:nvPr/>
        </p:nvSpPr>
        <p:spPr>
          <a:xfrm>
            <a:off x="7507224" y="1464620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Çalışmalara aktif katılım sağlar.</a:t>
            </a:r>
            <a:endParaRPr lang="tr-TR" sz="850" noProof="0" dirty="0"/>
          </a:p>
        </p:txBody>
      </p:sp>
      <p:sp>
        <p:nvSpPr>
          <p:cNvPr id="31" name="Shape 29"/>
          <p:cNvSpPr/>
          <p:nvPr/>
        </p:nvSpPr>
        <p:spPr>
          <a:xfrm>
            <a:off x="923544" y="3119684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2" name="Text 30"/>
          <p:cNvSpPr/>
          <p:nvPr/>
        </p:nvSpPr>
        <p:spPr>
          <a:xfrm>
            <a:off x="996696" y="318369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Tartışmalı hususları karara bağlar.</a:t>
            </a:r>
            <a:endParaRPr lang="tr-TR" sz="850" noProof="0" dirty="0"/>
          </a:p>
        </p:txBody>
      </p:sp>
      <p:sp>
        <p:nvSpPr>
          <p:cNvPr id="33" name="Shape 31"/>
          <p:cNvSpPr/>
          <p:nvPr/>
        </p:nvSpPr>
        <p:spPr>
          <a:xfrm>
            <a:off x="2569464" y="3137972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4" name="Text 32"/>
          <p:cNvSpPr/>
          <p:nvPr/>
        </p:nvSpPr>
        <p:spPr>
          <a:xfrm>
            <a:off x="2624328" y="318369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Taslak amaç ile hedef kartlarını değerlendirerek nihai hale getirir (9). Tartışmalı hususları karara bağlar.</a:t>
            </a:r>
            <a:endParaRPr lang="tr-TR" sz="850" noProof="0" dirty="0"/>
          </a:p>
        </p:txBody>
      </p:sp>
      <p:sp>
        <p:nvSpPr>
          <p:cNvPr id="35" name="Shape 33"/>
          <p:cNvSpPr/>
          <p:nvPr/>
        </p:nvSpPr>
        <p:spPr>
          <a:xfrm>
            <a:off x="4197096" y="3137972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6" name="Text 34"/>
          <p:cNvSpPr/>
          <p:nvPr/>
        </p:nvSpPr>
        <p:spPr>
          <a:xfrm>
            <a:off x="4251960" y="318369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 geliştirme çalışmalarını koordine eder. Toplantı düzenler. Taslak amaç/hedef kartlarını SGK'ya sunar (8). Kontrol listesini sağlar.</a:t>
            </a:r>
            <a:endParaRPr lang="tr-TR" sz="850" noProof="0" dirty="0"/>
          </a:p>
        </p:txBody>
      </p:sp>
      <p:sp>
        <p:nvSpPr>
          <p:cNvPr id="37" name="Shape 35"/>
          <p:cNvSpPr/>
          <p:nvPr/>
        </p:nvSpPr>
        <p:spPr>
          <a:xfrm>
            <a:off x="5824728" y="3137972"/>
            <a:ext cx="1581912" cy="1627632"/>
          </a:xfrm>
          <a:prstGeom prst="rect">
            <a:avLst/>
          </a:prstGeom>
          <a:solidFill>
            <a:srgbClr val="FFF8E6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8" name="Text 36"/>
          <p:cNvSpPr/>
          <p:nvPr/>
        </p:nvSpPr>
        <p:spPr>
          <a:xfrm>
            <a:off x="5879592" y="318369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Paydaş katkısını alır (1). Alt çalışma grupları oluşturur (2). Taslak amaçlar ve hedefleri harcama birimleriyle işbirliği ve farklılaşma çerçevesinde belirler (5). Hedef kartlarını nihai hale getirir (7).</a:t>
            </a:r>
            <a:endParaRPr lang="tr-TR" sz="850" noProof="0" dirty="0"/>
          </a:p>
        </p:txBody>
      </p:sp>
      <p:sp>
        <p:nvSpPr>
          <p:cNvPr id="39" name="Shape 37"/>
          <p:cNvSpPr/>
          <p:nvPr/>
        </p:nvSpPr>
        <p:spPr>
          <a:xfrm>
            <a:off x="7452360" y="3137972"/>
            <a:ext cx="1581912" cy="1627632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0" name="Text 38"/>
          <p:cNvSpPr/>
          <p:nvPr/>
        </p:nvSpPr>
        <p:spPr>
          <a:xfrm>
            <a:off x="7507224" y="3183692"/>
            <a:ext cx="1463040" cy="1499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8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 çalışma gruplarına üye verir (3). Amaç/hedef belirlenmesine katkı sunar (4). Sorumlu olduğu hedeflere ilişkin taslak hedef kartlarını hazırlar (6).</a:t>
            </a:r>
            <a:endParaRPr lang="tr-TR" sz="850" noProof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6" name="Text 4"/>
          <p:cNvSpPr/>
          <p:nvPr/>
        </p:nvSpPr>
        <p:spPr>
          <a:xfrm>
            <a:off x="411480" y="9144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Roller ve Sorumluluklar — İzleme ve Değerlendirme</a:t>
            </a:r>
            <a:endParaRPr lang="tr-TR" sz="2400" noProof="0" dirty="0"/>
          </a:p>
        </p:txBody>
      </p:sp>
      <p:sp>
        <p:nvSpPr>
          <p:cNvPr id="7" name="Shape 5"/>
          <p:cNvSpPr/>
          <p:nvPr/>
        </p:nvSpPr>
        <p:spPr>
          <a:xfrm>
            <a:off x="109728" y="1380744"/>
            <a:ext cx="635000" cy="3328416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8" name="Text 6"/>
          <p:cNvSpPr/>
          <p:nvPr/>
        </p:nvSpPr>
        <p:spPr>
          <a:xfrm>
            <a:off x="109728" y="1417320"/>
            <a:ext cx="635000" cy="3392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9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İzleme</a:t>
            </a:r>
          </a:p>
          <a:p>
            <a:pPr marL="0" indent="0" algn="ctr">
              <a:buNone/>
            </a:pPr>
            <a:endParaRPr lang="tr-TR" sz="900" b="1" noProof="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tr-TR" sz="9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ve</a:t>
            </a:r>
          </a:p>
          <a:p>
            <a:pPr marL="0" indent="0" algn="ctr">
              <a:buNone/>
            </a:pPr>
            <a:r>
              <a:rPr lang="tr-TR" sz="9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Değerlendirme</a:t>
            </a:r>
            <a:endParaRPr lang="tr-TR" sz="900" noProof="0" dirty="0"/>
          </a:p>
        </p:txBody>
      </p:sp>
      <p:sp>
        <p:nvSpPr>
          <p:cNvPr id="9" name="Shape 7"/>
          <p:cNvSpPr/>
          <p:nvPr/>
        </p:nvSpPr>
        <p:spPr>
          <a:xfrm>
            <a:off x="808736" y="1417320"/>
            <a:ext cx="1581912" cy="301752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0" name="Text 8"/>
          <p:cNvSpPr/>
          <p:nvPr/>
        </p:nvSpPr>
        <p:spPr>
          <a:xfrm>
            <a:off x="808736" y="1417320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Rektör</a:t>
            </a:r>
            <a:endParaRPr lang="tr-TR" sz="950" noProof="0" dirty="0"/>
          </a:p>
        </p:txBody>
      </p:sp>
      <p:sp>
        <p:nvSpPr>
          <p:cNvPr id="11" name="Shape 9"/>
          <p:cNvSpPr/>
          <p:nvPr/>
        </p:nvSpPr>
        <p:spPr>
          <a:xfrm>
            <a:off x="808736" y="1755648"/>
            <a:ext cx="1581912" cy="294436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2" name="Text 10"/>
          <p:cNvSpPr/>
          <p:nvPr/>
        </p:nvSpPr>
        <p:spPr>
          <a:xfrm>
            <a:off x="863600" y="1819656"/>
            <a:ext cx="1463040" cy="2779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Altı aylık dönemlerde izleme, yıllık dönemlerde ise değerlendirme toplantıları yapar. (5)</a:t>
            </a:r>
            <a:endParaRPr lang="tr-TR" sz="950" noProof="0" dirty="0"/>
          </a:p>
        </p:txBody>
      </p:sp>
      <p:sp>
        <p:nvSpPr>
          <p:cNvPr id="13" name="Shape 11"/>
          <p:cNvSpPr/>
          <p:nvPr/>
        </p:nvSpPr>
        <p:spPr>
          <a:xfrm>
            <a:off x="2436368" y="1417320"/>
            <a:ext cx="1581912" cy="301752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4" name="Text 12"/>
          <p:cNvSpPr/>
          <p:nvPr/>
        </p:nvSpPr>
        <p:spPr>
          <a:xfrm>
            <a:off x="2436368" y="1417320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</a:t>
            </a: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Gel. Kurulu</a:t>
            </a:r>
            <a:endParaRPr lang="tr-TR" sz="950" noProof="0" dirty="0"/>
          </a:p>
        </p:txBody>
      </p:sp>
      <p:sp>
        <p:nvSpPr>
          <p:cNvPr id="15" name="Shape 13"/>
          <p:cNvSpPr/>
          <p:nvPr/>
        </p:nvSpPr>
        <p:spPr>
          <a:xfrm>
            <a:off x="2436368" y="1755648"/>
            <a:ext cx="1581912" cy="294436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6" name="Text 14"/>
          <p:cNvSpPr/>
          <p:nvPr/>
        </p:nvSpPr>
        <p:spPr>
          <a:xfrm>
            <a:off x="2491232" y="1819656"/>
            <a:ext cx="1463040" cy="2779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endParaRPr lang="tr-TR" sz="950" noProof="0" dirty="0"/>
          </a:p>
        </p:txBody>
      </p:sp>
      <p:sp>
        <p:nvSpPr>
          <p:cNvPr id="17" name="Shape 15"/>
          <p:cNvSpPr/>
          <p:nvPr/>
        </p:nvSpPr>
        <p:spPr>
          <a:xfrm>
            <a:off x="4064000" y="1417320"/>
            <a:ext cx="1581912" cy="301752"/>
          </a:xfrm>
          <a:prstGeom prst="rect">
            <a:avLst/>
          </a:prstGeom>
          <a:solidFill>
            <a:srgbClr val="3A52B0"/>
          </a:solidFill>
          <a:ln w="12700">
            <a:solidFill>
              <a:srgbClr val="3A52B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8" name="Text 16"/>
          <p:cNvSpPr/>
          <p:nvPr/>
        </p:nvSpPr>
        <p:spPr>
          <a:xfrm>
            <a:off x="4064000" y="1417320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SGDB</a:t>
            </a:r>
            <a:endParaRPr lang="tr-TR" sz="950" noProof="0" dirty="0"/>
          </a:p>
        </p:txBody>
      </p:sp>
      <p:sp>
        <p:nvSpPr>
          <p:cNvPr id="19" name="Shape 17"/>
          <p:cNvSpPr/>
          <p:nvPr/>
        </p:nvSpPr>
        <p:spPr>
          <a:xfrm>
            <a:off x="4064000" y="1755648"/>
            <a:ext cx="1581912" cy="294436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0" name="Text 18"/>
          <p:cNvSpPr/>
          <p:nvPr/>
        </p:nvSpPr>
        <p:spPr>
          <a:xfrm>
            <a:off x="4118864" y="1819656"/>
            <a:ext cx="1463040" cy="2779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İzleme ve değerlendirme çalışmalarını koordine eder. SP izleme raporu ile SP değerlendirme tablolarını harcama birimlerinden ister (1). Bu rapor ve tabloları konsolide eder (3). Rektöre sunar (4). Kontrol listesini sağlar.</a:t>
            </a:r>
            <a:endParaRPr lang="tr-TR" sz="950" noProof="0" dirty="0"/>
          </a:p>
        </p:txBody>
      </p:sp>
      <p:sp>
        <p:nvSpPr>
          <p:cNvPr id="21" name="Shape 19"/>
          <p:cNvSpPr/>
          <p:nvPr/>
        </p:nvSpPr>
        <p:spPr>
          <a:xfrm>
            <a:off x="5691632" y="1417320"/>
            <a:ext cx="1581912" cy="30175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2" name="Text 20"/>
          <p:cNvSpPr/>
          <p:nvPr/>
        </p:nvSpPr>
        <p:spPr>
          <a:xfrm>
            <a:off x="5691632" y="1417320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 Ekibi</a:t>
            </a:r>
            <a:endParaRPr lang="tr-TR" sz="950" noProof="0" dirty="0"/>
          </a:p>
        </p:txBody>
      </p:sp>
      <p:sp>
        <p:nvSpPr>
          <p:cNvPr id="23" name="Shape 21"/>
          <p:cNvSpPr/>
          <p:nvPr/>
        </p:nvSpPr>
        <p:spPr>
          <a:xfrm>
            <a:off x="5691632" y="1755648"/>
            <a:ext cx="1581912" cy="2944368"/>
          </a:xfrm>
          <a:prstGeom prst="rect">
            <a:avLst/>
          </a:prstGeom>
          <a:solidFill>
            <a:srgbClr val="FFF8E6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4" name="Text 22"/>
          <p:cNvSpPr/>
          <p:nvPr/>
        </p:nvSpPr>
        <p:spPr>
          <a:xfrm>
            <a:off x="5746496" y="1819656"/>
            <a:ext cx="1463040" cy="2779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endParaRPr lang="tr-TR" sz="950" noProof="0" dirty="0"/>
          </a:p>
        </p:txBody>
      </p:sp>
      <p:sp>
        <p:nvSpPr>
          <p:cNvPr id="25" name="Shape 23"/>
          <p:cNvSpPr/>
          <p:nvPr/>
        </p:nvSpPr>
        <p:spPr>
          <a:xfrm>
            <a:off x="7319264" y="1417320"/>
            <a:ext cx="1581912" cy="301752"/>
          </a:xfrm>
          <a:prstGeom prst="rect">
            <a:avLst/>
          </a:prstGeom>
          <a:solidFill>
            <a:srgbClr val="5A78E0"/>
          </a:solidFill>
          <a:ln w="12700">
            <a:solidFill>
              <a:srgbClr val="5A78E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6" name="Text 24"/>
          <p:cNvSpPr/>
          <p:nvPr/>
        </p:nvSpPr>
        <p:spPr>
          <a:xfrm>
            <a:off x="7319264" y="1417320"/>
            <a:ext cx="1581912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9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Harcama Birimleri</a:t>
            </a:r>
            <a:endParaRPr lang="tr-TR" sz="950" noProof="0" dirty="0"/>
          </a:p>
        </p:txBody>
      </p:sp>
      <p:sp>
        <p:nvSpPr>
          <p:cNvPr id="27" name="Shape 25"/>
          <p:cNvSpPr/>
          <p:nvPr/>
        </p:nvSpPr>
        <p:spPr>
          <a:xfrm>
            <a:off x="7319264" y="1755648"/>
            <a:ext cx="1581912" cy="294436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8" name="Text 26"/>
          <p:cNvSpPr/>
          <p:nvPr/>
        </p:nvSpPr>
        <p:spPr>
          <a:xfrm>
            <a:off x="7374128" y="1819656"/>
            <a:ext cx="1463040" cy="2779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9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İzleme ile değerlendirme sonuçlarını </a:t>
            </a:r>
            <a:r>
              <a:rPr lang="tr-TR" sz="950" noProof="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SGDB'ye</a:t>
            </a:r>
            <a:r>
              <a:rPr lang="tr-TR" sz="9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raporlar. (2)</a:t>
            </a:r>
            <a:endParaRPr lang="tr-TR" sz="950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5" name="Text 3"/>
          <p:cNvSpPr/>
          <p:nvPr/>
        </p:nvSpPr>
        <p:spPr>
          <a:xfrm>
            <a:off x="411480" y="9144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İçindekiler</a:t>
            </a:r>
            <a:endParaRPr lang="tr-TR" sz="2400" noProof="0" dirty="0"/>
          </a:p>
        </p:txBody>
      </p:sp>
      <p:sp>
        <p:nvSpPr>
          <p:cNvPr id="6" name="Shape 4"/>
          <p:cNvSpPr/>
          <p:nvPr/>
        </p:nvSpPr>
        <p:spPr>
          <a:xfrm>
            <a:off x="274320" y="1143000"/>
            <a:ext cx="594360" cy="84124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7" name="Text 5"/>
          <p:cNvSpPr/>
          <p:nvPr/>
        </p:nvSpPr>
        <p:spPr>
          <a:xfrm>
            <a:off x="274320" y="1143000"/>
            <a:ext cx="5943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tr-TR" sz="1600" noProof="0" dirty="0"/>
          </a:p>
        </p:txBody>
      </p:sp>
      <p:sp>
        <p:nvSpPr>
          <p:cNvPr id="8" name="Shape 6"/>
          <p:cNvSpPr/>
          <p:nvPr/>
        </p:nvSpPr>
        <p:spPr>
          <a:xfrm>
            <a:off x="868680" y="1143000"/>
            <a:ext cx="3611880" cy="84124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9" name="Text 7"/>
          <p:cNvSpPr/>
          <p:nvPr/>
        </p:nvSpPr>
        <p:spPr>
          <a:xfrm>
            <a:off x="960120" y="1188720"/>
            <a:ext cx="3429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Ekibin Yapısı ve Üyelik Kriterleri</a:t>
            </a:r>
            <a:endParaRPr lang="tr-TR" sz="1200" noProof="0" dirty="0"/>
          </a:p>
        </p:txBody>
      </p:sp>
      <p:sp>
        <p:nvSpPr>
          <p:cNvPr id="10" name="Text 8"/>
          <p:cNvSpPr/>
          <p:nvPr/>
        </p:nvSpPr>
        <p:spPr>
          <a:xfrm>
            <a:off x="960120" y="1563624"/>
            <a:ext cx="3429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000" i="1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Rektör yardımcısı başkanlığında, SGDB koordinasyonunda ekip oluşumu</a:t>
            </a:r>
            <a:endParaRPr lang="tr-TR" sz="1000" noProof="0" dirty="0"/>
          </a:p>
        </p:txBody>
      </p:sp>
      <p:sp>
        <p:nvSpPr>
          <p:cNvPr id="11" name="Shape 9"/>
          <p:cNvSpPr/>
          <p:nvPr/>
        </p:nvSpPr>
        <p:spPr>
          <a:xfrm>
            <a:off x="274320" y="2983679"/>
            <a:ext cx="594360" cy="84124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2" name="Text 10"/>
          <p:cNvSpPr/>
          <p:nvPr/>
        </p:nvSpPr>
        <p:spPr>
          <a:xfrm>
            <a:off x="274320" y="2983679"/>
            <a:ext cx="5943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tr-TR" sz="1600" noProof="0" dirty="0"/>
          </a:p>
        </p:txBody>
      </p:sp>
      <p:sp>
        <p:nvSpPr>
          <p:cNvPr id="13" name="Shape 11"/>
          <p:cNvSpPr/>
          <p:nvPr/>
        </p:nvSpPr>
        <p:spPr>
          <a:xfrm>
            <a:off x="900334" y="2980046"/>
            <a:ext cx="3611880" cy="84124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4" name="Text 12"/>
          <p:cNvSpPr/>
          <p:nvPr/>
        </p:nvSpPr>
        <p:spPr>
          <a:xfrm>
            <a:off x="960120" y="3029399"/>
            <a:ext cx="3429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Plan Hazırlık Süreci</a:t>
            </a:r>
            <a:endParaRPr lang="tr-TR" sz="1200" noProof="0" dirty="0"/>
          </a:p>
        </p:txBody>
      </p:sp>
      <p:sp>
        <p:nvSpPr>
          <p:cNvPr id="15" name="Text 13"/>
          <p:cNvSpPr/>
          <p:nvPr/>
        </p:nvSpPr>
        <p:spPr>
          <a:xfrm>
            <a:off x="960120" y="3404303"/>
            <a:ext cx="3429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000" i="1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Planın sahiplenilmesi, organizasyon, takvim ve hazırlık programı</a:t>
            </a:r>
            <a:endParaRPr lang="tr-TR" sz="1000" noProof="0" dirty="0"/>
          </a:p>
        </p:txBody>
      </p:sp>
      <p:sp>
        <p:nvSpPr>
          <p:cNvPr id="16" name="Shape 14"/>
          <p:cNvSpPr/>
          <p:nvPr/>
        </p:nvSpPr>
        <p:spPr>
          <a:xfrm>
            <a:off x="4663442" y="1097964"/>
            <a:ext cx="594360" cy="841248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7" name="Text 15"/>
          <p:cNvSpPr/>
          <p:nvPr/>
        </p:nvSpPr>
        <p:spPr>
          <a:xfrm>
            <a:off x="4663442" y="1097964"/>
            <a:ext cx="5943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tr-TR" sz="1600" noProof="0" dirty="0"/>
          </a:p>
        </p:txBody>
      </p:sp>
      <p:sp>
        <p:nvSpPr>
          <p:cNvPr id="18" name="Shape 16"/>
          <p:cNvSpPr/>
          <p:nvPr/>
        </p:nvSpPr>
        <p:spPr>
          <a:xfrm>
            <a:off x="5257802" y="1097964"/>
            <a:ext cx="3611880" cy="84124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9" name="Text 17"/>
          <p:cNvSpPr/>
          <p:nvPr/>
        </p:nvSpPr>
        <p:spPr>
          <a:xfrm>
            <a:off x="5349242" y="1143684"/>
            <a:ext cx="3429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 ve Sorumluluklar — Durum Analizi &amp; Geleceğe Bakış</a:t>
            </a:r>
            <a:endParaRPr lang="tr-TR" sz="1200" noProof="0" dirty="0"/>
          </a:p>
        </p:txBody>
      </p:sp>
      <p:sp>
        <p:nvSpPr>
          <p:cNvPr id="20" name="Text 18"/>
          <p:cNvSpPr/>
          <p:nvPr/>
        </p:nvSpPr>
        <p:spPr>
          <a:xfrm>
            <a:off x="5349242" y="1518588"/>
            <a:ext cx="3429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000" i="1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Farklı birimin süreç bazlı görev dağılımı </a:t>
            </a:r>
            <a:endParaRPr lang="tr-TR" sz="1000" noProof="0" dirty="0"/>
          </a:p>
        </p:txBody>
      </p:sp>
      <p:sp>
        <p:nvSpPr>
          <p:cNvPr id="21" name="Shape 19"/>
          <p:cNvSpPr/>
          <p:nvPr/>
        </p:nvSpPr>
        <p:spPr>
          <a:xfrm>
            <a:off x="4631788" y="2049275"/>
            <a:ext cx="594360" cy="841248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2" name="Text 20"/>
          <p:cNvSpPr/>
          <p:nvPr/>
        </p:nvSpPr>
        <p:spPr>
          <a:xfrm>
            <a:off x="4689822" y="1969427"/>
            <a:ext cx="5943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tr-TR" sz="1600" noProof="0" dirty="0"/>
          </a:p>
        </p:txBody>
      </p:sp>
      <p:sp>
        <p:nvSpPr>
          <p:cNvPr id="23" name="Shape 21"/>
          <p:cNvSpPr/>
          <p:nvPr/>
        </p:nvSpPr>
        <p:spPr>
          <a:xfrm>
            <a:off x="5226148" y="2042762"/>
            <a:ext cx="3611880" cy="84124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4" name="Text 22"/>
          <p:cNvSpPr/>
          <p:nvPr/>
        </p:nvSpPr>
        <p:spPr>
          <a:xfrm>
            <a:off x="5358036" y="2074062"/>
            <a:ext cx="3429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 ve Sorumluluklar — Farklılaşma &amp; Strateji Geliştirme</a:t>
            </a:r>
            <a:endParaRPr lang="tr-TR" sz="1200" noProof="0" dirty="0"/>
          </a:p>
        </p:txBody>
      </p:sp>
      <p:sp>
        <p:nvSpPr>
          <p:cNvPr id="25" name="Text 23"/>
          <p:cNvSpPr/>
          <p:nvPr/>
        </p:nvSpPr>
        <p:spPr>
          <a:xfrm>
            <a:off x="5358036" y="2448966"/>
            <a:ext cx="3429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000" i="1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Farklı birimin süreç bazlı görev dağılımı </a:t>
            </a:r>
            <a:endParaRPr lang="tr-TR" sz="1000" noProof="0" dirty="0"/>
          </a:p>
        </p:txBody>
      </p:sp>
      <p:sp>
        <p:nvSpPr>
          <p:cNvPr id="26" name="Shape 24"/>
          <p:cNvSpPr/>
          <p:nvPr/>
        </p:nvSpPr>
        <p:spPr>
          <a:xfrm>
            <a:off x="4649374" y="2966169"/>
            <a:ext cx="594360" cy="84124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7" name="Text 25"/>
          <p:cNvSpPr/>
          <p:nvPr/>
        </p:nvSpPr>
        <p:spPr>
          <a:xfrm>
            <a:off x="4649374" y="2966169"/>
            <a:ext cx="5943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tr-TR" sz="1600" noProof="0" dirty="0"/>
          </a:p>
        </p:txBody>
      </p:sp>
      <p:sp>
        <p:nvSpPr>
          <p:cNvPr id="28" name="Shape 26"/>
          <p:cNvSpPr/>
          <p:nvPr/>
        </p:nvSpPr>
        <p:spPr>
          <a:xfrm>
            <a:off x="5243734" y="2959808"/>
            <a:ext cx="3611880" cy="84124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9" name="Text 27"/>
          <p:cNvSpPr/>
          <p:nvPr/>
        </p:nvSpPr>
        <p:spPr>
          <a:xfrm>
            <a:off x="5335174" y="3011889"/>
            <a:ext cx="3429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 ve Sorumluluklar — İzleme ve Değerlendirme</a:t>
            </a:r>
            <a:endParaRPr lang="tr-TR" sz="1200" noProof="0" dirty="0"/>
          </a:p>
        </p:txBody>
      </p:sp>
      <p:sp>
        <p:nvSpPr>
          <p:cNvPr id="30" name="Text 28"/>
          <p:cNvSpPr/>
          <p:nvPr/>
        </p:nvSpPr>
        <p:spPr>
          <a:xfrm>
            <a:off x="5335174" y="3386793"/>
            <a:ext cx="3429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000" i="1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Yıllık döngü, raporlama ve değerlendirme sorumlulukları</a:t>
            </a:r>
            <a:endParaRPr lang="tr-TR" sz="1000" noProof="0" dirty="0"/>
          </a:p>
        </p:txBody>
      </p:sp>
      <p:sp>
        <p:nvSpPr>
          <p:cNvPr id="31" name="Shape 29"/>
          <p:cNvSpPr/>
          <p:nvPr/>
        </p:nvSpPr>
        <p:spPr>
          <a:xfrm>
            <a:off x="2041328" y="3984283"/>
            <a:ext cx="594360" cy="84124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2" name="Text 30"/>
          <p:cNvSpPr/>
          <p:nvPr/>
        </p:nvSpPr>
        <p:spPr>
          <a:xfrm>
            <a:off x="2041328" y="3984283"/>
            <a:ext cx="5943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tr-TR" sz="1600" noProof="0" dirty="0"/>
          </a:p>
        </p:txBody>
      </p:sp>
      <p:sp>
        <p:nvSpPr>
          <p:cNvPr id="33" name="Shape 31"/>
          <p:cNvSpPr/>
          <p:nvPr/>
        </p:nvSpPr>
        <p:spPr>
          <a:xfrm>
            <a:off x="2663820" y="3977738"/>
            <a:ext cx="3611880" cy="84124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4" name="Text 32"/>
          <p:cNvSpPr/>
          <p:nvPr/>
        </p:nvSpPr>
        <p:spPr>
          <a:xfrm>
            <a:off x="2727128" y="4030003"/>
            <a:ext cx="3429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Planlama Ekibinin Görev Özeti</a:t>
            </a:r>
            <a:endParaRPr lang="tr-TR" sz="1200" noProof="0" dirty="0"/>
          </a:p>
        </p:txBody>
      </p:sp>
      <p:sp>
        <p:nvSpPr>
          <p:cNvPr id="35" name="Text 33"/>
          <p:cNvSpPr/>
          <p:nvPr/>
        </p:nvSpPr>
        <p:spPr>
          <a:xfrm>
            <a:off x="2727128" y="4404907"/>
            <a:ext cx="3429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000" i="1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adımlı süreç akışı — ekibin odak noktaları</a:t>
            </a:r>
            <a:endParaRPr lang="tr-TR" sz="1000" noProof="0" dirty="0"/>
          </a:p>
        </p:txBody>
      </p:sp>
      <p:sp>
        <p:nvSpPr>
          <p:cNvPr id="36" name="Shape 34"/>
          <p:cNvSpPr/>
          <p:nvPr/>
        </p:nvSpPr>
        <p:spPr>
          <a:xfrm>
            <a:off x="260254" y="2036377"/>
            <a:ext cx="594360" cy="841248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7" name="Text 35"/>
          <p:cNvSpPr/>
          <p:nvPr/>
        </p:nvSpPr>
        <p:spPr>
          <a:xfrm>
            <a:off x="260254" y="2036377"/>
            <a:ext cx="5943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tr-TR" sz="1600" noProof="0" dirty="0"/>
          </a:p>
        </p:txBody>
      </p:sp>
      <p:sp>
        <p:nvSpPr>
          <p:cNvPr id="38" name="Shape 36"/>
          <p:cNvSpPr/>
          <p:nvPr/>
        </p:nvSpPr>
        <p:spPr>
          <a:xfrm>
            <a:off x="854614" y="2036377"/>
            <a:ext cx="3611880" cy="841248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9" name="Text 37"/>
          <p:cNvSpPr/>
          <p:nvPr/>
        </p:nvSpPr>
        <p:spPr>
          <a:xfrm>
            <a:off x="946054" y="2082097"/>
            <a:ext cx="3429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Yönetim Çevrimi</a:t>
            </a:r>
            <a:endParaRPr lang="tr-TR" sz="1200" noProof="0" dirty="0"/>
          </a:p>
        </p:txBody>
      </p:sp>
      <p:sp>
        <p:nvSpPr>
          <p:cNvPr id="40" name="Text 38"/>
          <p:cNvSpPr/>
          <p:nvPr/>
        </p:nvSpPr>
        <p:spPr>
          <a:xfrm>
            <a:off x="946054" y="2457001"/>
            <a:ext cx="3429000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000" i="1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Şu an neredeyiz? → Nereye gidiyoruz? → Nasıl? → Nasıl ölçeceğiz?</a:t>
            </a:r>
            <a:endParaRPr lang="tr-TR" sz="1000" noProof="0" dirty="0"/>
          </a:p>
        </p:txBody>
      </p:sp>
      <p:sp>
        <p:nvSpPr>
          <p:cNvPr id="41" name="Shape 39"/>
          <p:cNvSpPr/>
          <p:nvPr/>
        </p:nvSpPr>
        <p:spPr>
          <a:xfrm>
            <a:off x="260254" y="2036377"/>
            <a:ext cx="594360" cy="84124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2" name="Text 40"/>
          <p:cNvSpPr/>
          <p:nvPr/>
        </p:nvSpPr>
        <p:spPr>
          <a:xfrm>
            <a:off x="260254" y="2036377"/>
            <a:ext cx="59436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tr-TR" sz="1600" noProof="0" dirty="0"/>
          </a:p>
        </p:txBody>
      </p:sp>
      <p:sp>
        <p:nvSpPr>
          <p:cNvPr id="43" name="Shape 41"/>
          <p:cNvSpPr/>
          <p:nvPr/>
        </p:nvSpPr>
        <p:spPr>
          <a:xfrm>
            <a:off x="854614" y="2037354"/>
            <a:ext cx="3611880" cy="841248"/>
          </a:xfrm>
          <a:prstGeom prst="rect">
            <a:avLst/>
          </a:prstGeom>
          <a:solidFill>
            <a:srgbClr val="FFF8E6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4" name="Text 42"/>
          <p:cNvSpPr/>
          <p:nvPr/>
        </p:nvSpPr>
        <p:spPr>
          <a:xfrm>
            <a:off x="991774" y="2054665"/>
            <a:ext cx="3520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Yönetim Çevrimi</a:t>
            </a:r>
            <a:endParaRPr lang="tr-TR" sz="1200" noProof="0" dirty="0"/>
          </a:p>
        </p:txBody>
      </p:sp>
      <p:sp>
        <p:nvSpPr>
          <p:cNvPr id="45" name="Text 43"/>
          <p:cNvSpPr/>
          <p:nvPr/>
        </p:nvSpPr>
        <p:spPr>
          <a:xfrm>
            <a:off x="991774" y="2429569"/>
            <a:ext cx="3534506" cy="3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000" i="1" noProof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Şu an neredeyiz? → Nereye gidiyoruz? → Nasıl? → Nasıl ölçeceğiz?</a:t>
            </a:r>
            <a:endParaRPr lang="tr-TR" sz="1000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Text 2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48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tr-TR" sz="4800" noProof="0" dirty="0"/>
          </a:p>
        </p:txBody>
      </p:sp>
      <p:sp>
        <p:nvSpPr>
          <p:cNvPr id="5" name="Text 3"/>
          <p:cNvSpPr/>
          <p:nvPr/>
        </p:nvSpPr>
        <p:spPr>
          <a:xfrm>
            <a:off x="914400" y="283464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3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Planlama Ekibinin Görev Özeti</a:t>
            </a:r>
            <a:endParaRPr lang="tr-TR" sz="3000" noProof="0" dirty="0"/>
          </a:p>
        </p:txBody>
      </p:sp>
      <p:sp>
        <p:nvSpPr>
          <p:cNvPr id="6" name="Text 4"/>
          <p:cNvSpPr/>
          <p:nvPr/>
        </p:nvSpPr>
        <p:spPr>
          <a:xfrm>
            <a:off x="914400" y="35661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400" i="1" noProof="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2024-2028 Stratejik Planlama Ekibi</a:t>
            </a:r>
            <a:endParaRPr lang="tr-TR" sz="1400" noProof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5" name="Text 3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100" i="1" noProof="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Planlama Ekibinin tüm süreçteki görevleri — adım sıralamasıyla</a:t>
            </a:r>
            <a:endParaRPr lang="tr-TR" sz="1100" noProof="0" dirty="0"/>
          </a:p>
        </p:txBody>
      </p:sp>
      <p:sp>
        <p:nvSpPr>
          <p:cNvPr id="6" name="Text 4"/>
          <p:cNvSpPr/>
          <p:nvPr/>
        </p:nvSpPr>
        <p:spPr>
          <a:xfrm>
            <a:off x="411480" y="9144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 Ekibi — 7 Adımda Görev Akışı</a:t>
            </a:r>
            <a:endParaRPr lang="tr-TR" sz="2400" noProof="0" dirty="0"/>
          </a:p>
        </p:txBody>
      </p:sp>
      <p:sp>
        <p:nvSpPr>
          <p:cNvPr id="7" name="Shape 5"/>
          <p:cNvSpPr/>
          <p:nvPr/>
        </p:nvSpPr>
        <p:spPr>
          <a:xfrm>
            <a:off x="760671" y="2120705"/>
            <a:ext cx="8138160" cy="64008"/>
          </a:xfrm>
          <a:prstGeom prst="rect">
            <a:avLst/>
          </a:prstGeom>
          <a:solidFill>
            <a:srgbClr val="CCCCCC"/>
          </a:solidFill>
          <a:ln w="127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8" name="Shape 6"/>
          <p:cNvSpPr/>
          <p:nvPr/>
        </p:nvSpPr>
        <p:spPr>
          <a:xfrm>
            <a:off x="586935" y="1828097"/>
            <a:ext cx="685800" cy="68580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9" name="Text 7"/>
          <p:cNvSpPr/>
          <p:nvPr/>
        </p:nvSpPr>
        <p:spPr>
          <a:xfrm>
            <a:off x="586935" y="1828097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2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tr-TR" sz="2000" noProof="0" dirty="0"/>
          </a:p>
        </p:txBody>
      </p:sp>
      <p:sp>
        <p:nvSpPr>
          <p:cNvPr id="10" name="Shape 8"/>
          <p:cNvSpPr/>
          <p:nvPr/>
        </p:nvSpPr>
        <p:spPr>
          <a:xfrm>
            <a:off x="468063" y="1370897"/>
            <a:ext cx="960120" cy="256032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1" name="Text 9"/>
          <p:cNvSpPr/>
          <p:nvPr/>
        </p:nvSpPr>
        <p:spPr>
          <a:xfrm>
            <a:off x="468063" y="1370897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7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Hazırlık</a:t>
            </a:r>
            <a:endParaRPr lang="tr-TR" sz="750" noProof="0" dirty="0"/>
          </a:p>
        </p:txBody>
      </p:sp>
      <p:sp>
        <p:nvSpPr>
          <p:cNvPr id="12" name="Text 10"/>
          <p:cNvSpPr/>
          <p:nvPr/>
        </p:nvSpPr>
        <p:spPr>
          <a:xfrm>
            <a:off x="422343" y="2696777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Hazırlık</a:t>
            </a:r>
            <a:endParaRPr lang="tr-TR" sz="1100" noProof="0" dirty="0"/>
          </a:p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Programı</a:t>
            </a:r>
            <a:endParaRPr lang="tr-TR" sz="1100" noProof="0" dirty="0"/>
          </a:p>
        </p:txBody>
      </p:sp>
      <p:sp>
        <p:nvSpPr>
          <p:cNvPr id="13" name="Shape 11"/>
          <p:cNvSpPr/>
          <p:nvPr/>
        </p:nvSpPr>
        <p:spPr>
          <a:xfrm>
            <a:off x="422343" y="3272849"/>
            <a:ext cx="1097280" cy="150876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sz="2400" noProof="0" dirty="0"/>
          </a:p>
        </p:txBody>
      </p:sp>
      <p:sp>
        <p:nvSpPr>
          <p:cNvPr id="14" name="Text 12"/>
          <p:cNvSpPr/>
          <p:nvPr/>
        </p:nvSpPr>
        <p:spPr>
          <a:xfrm>
            <a:off x="477207" y="3346001"/>
            <a:ext cx="10058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tr-TR" sz="10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Hazırlık programını oluşturur; eğitim ihtiyaçlarını tespit eder.</a:t>
            </a:r>
            <a:endParaRPr lang="tr-TR" sz="1050" noProof="0" dirty="0"/>
          </a:p>
        </p:txBody>
      </p:sp>
      <p:sp>
        <p:nvSpPr>
          <p:cNvPr id="15" name="Shape 13"/>
          <p:cNvSpPr/>
          <p:nvPr/>
        </p:nvSpPr>
        <p:spPr>
          <a:xfrm>
            <a:off x="1739079" y="1828097"/>
            <a:ext cx="685800" cy="685800"/>
          </a:xfrm>
          <a:prstGeom prst="ellipse">
            <a:avLst/>
          </a:prstGeom>
          <a:solidFill>
            <a:srgbClr val="3A52B0"/>
          </a:solidFill>
          <a:ln w="12700">
            <a:solidFill>
              <a:srgbClr val="3A52B0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16" name="Text 14"/>
          <p:cNvSpPr/>
          <p:nvPr/>
        </p:nvSpPr>
        <p:spPr>
          <a:xfrm>
            <a:off x="1739079" y="1828097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2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tr-TR" sz="2000" noProof="0" dirty="0"/>
          </a:p>
        </p:txBody>
      </p:sp>
      <p:sp>
        <p:nvSpPr>
          <p:cNvPr id="17" name="Shape 15"/>
          <p:cNvSpPr/>
          <p:nvPr/>
        </p:nvSpPr>
        <p:spPr>
          <a:xfrm>
            <a:off x="1620207" y="1370897"/>
            <a:ext cx="960120" cy="256032"/>
          </a:xfrm>
          <a:prstGeom prst="rect">
            <a:avLst/>
          </a:prstGeom>
          <a:solidFill>
            <a:srgbClr val="3A52B0"/>
          </a:solidFill>
          <a:ln w="12700">
            <a:solidFill>
              <a:srgbClr val="3A52B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8" name="Text 16"/>
          <p:cNvSpPr/>
          <p:nvPr/>
        </p:nvSpPr>
        <p:spPr>
          <a:xfrm>
            <a:off x="1620207" y="1370897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7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Durum</a:t>
            </a:r>
            <a:endParaRPr lang="tr-TR" sz="750" noProof="0" dirty="0"/>
          </a:p>
          <a:p>
            <a:pPr marL="0" indent="0" algn="ctr">
              <a:buNone/>
            </a:pPr>
            <a:r>
              <a:rPr lang="tr-TR" sz="7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Analizi</a:t>
            </a:r>
            <a:endParaRPr lang="tr-TR" sz="750" noProof="0" dirty="0"/>
          </a:p>
        </p:txBody>
      </p:sp>
      <p:sp>
        <p:nvSpPr>
          <p:cNvPr id="19" name="Text 17"/>
          <p:cNvSpPr/>
          <p:nvPr/>
        </p:nvSpPr>
        <p:spPr>
          <a:xfrm>
            <a:off x="1574487" y="2696777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Durum</a:t>
            </a:r>
            <a:endParaRPr lang="tr-TR" sz="1100" noProof="0" dirty="0"/>
          </a:p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Analizi</a:t>
            </a:r>
            <a:endParaRPr lang="tr-TR" sz="1100" noProof="0" dirty="0"/>
          </a:p>
        </p:txBody>
      </p:sp>
      <p:sp>
        <p:nvSpPr>
          <p:cNvPr id="20" name="Shape 18"/>
          <p:cNvSpPr/>
          <p:nvPr/>
        </p:nvSpPr>
        <p:spPr>
          <a:xfrm>
            <a:off x="1574487" y="3272849"/>
            <a:ext cx="1097280" cy="150876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sz="2400" noProof="0" dirty="0"/>
          </a:p>
        </p:txBody>
      </p:sp>
      <p:sp>
        <p:nvSpPr>
          <p:cNvPr id="21" name="Text 19"/>
          <p:cNvSpPr/>
          <p:nvPr/>
        </p:nvSpPr>
        <p:spPr>
          <a:xfrm>
            <a:off x="1629351" y="3346001"/>
            <a:ext cx="10058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tr-TR" sz="10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 çalışma grupları oluşturur; paydaşlarla birlikte analiz yürütür.</a:t>
            </a:r>
            <a:endParaRPr lang="tr-TR" sz="1050" noProof="0" dirty="0"/>
          </a:p>
        </p:txBody>
      </p:sp>
      <p:sp>
        <p:nvSpPr>
          <p:cNvPr id="22" name="Shape 20"/>
          <p:cNvSpPr/>
          <p:nvPr/>
        </p:nvSpPr>
        <p:spPr>
          <a:xfrm>
            <a:off x="2891223" y="1828097"/>
            <a:ext cx="685800" cy="685800"/>
          </a:xfrm>
          <a:prstGeom prst="ellipse">
            <a:avLst/>
          </a:prstGeom>
          <a:solidFill>
            <a:srgbClr val="3A52B0"/>
          </a:solidFill>
          <a:ln w="12700">
            <a:solidFill>
              <a:srgbClr val="3A52B0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23" name="Text 21"/>
          <p:cNvSpPr/>
          <p:nvPr/>
        </p:nvSpPr>
        <p:spPr>
          <a:xfrm>
            <a:off x="2891223" y="1828097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2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tr-TR" sz="2000" noProof="0" dirty="0"/>
          </a:p>
        </p:txBody>
      </p:sp>
      <p:sp>
        <p:nvSpPr>
          <p:cNvPr id="24" name="Shape 22"/>
          <p:cNvSpPr/>
          <p:nvPr/>
        </p:nvSpPr>
        <p:spPr>
          <a:xfrm>
            <a:off x="2772351" y="1370897"/>
            <a:ext cx="960120" cy="256032"/>
          </a:xfrm>
          <a:prstGeom prst="rect">
            <a:avLst/>
          </a:prstGeom>
          <a:solidFill>
            <a:srgbClr val="3A52B0"/>
          </a:solidFill>
          <a:ln w="12700">
            <a:solidFill>
              <a:srgbClr val="3A52B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5" name="Text 23"/>
          <p:cNvSpPr/>
          <p:nvPr/>
        </p:nvSpPr>
        <p:spPr>
          <a:xfrm>
            <a:off x="2772351" y="1370897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7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Durum</a:t>
            </a:r>
            <a:endParaRPr lang="tr-TR" sz="750" noProof="0" dirty="0"/>
          </a:p>
          <a:p>
            <a:pPr marL="0" indent="0" algn="ctr">
              <a:buNone/>
            </a:pPr>
            <a:r>
              <a:rPr lang="tr-TR" sz="7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Analizi</a:t>
            </a:r>
            <a:endParaRPr lang="tr-TR" sz="750" noProof="0" dirty="0"/>
          </a:p>
        </p:txBody>
      </p:sp>
      <p:sp>
        <p:nvSpPr>
          <p:cNvPr id="26" name="Text 24"/>
          <p:cNvSpPr/>
          <p:nvPr/>
        </p:nvSpPr>
        <p:spPr>
          <a:xfrm>
            <a:off x="2726631" y="2696777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Sonuç</a:t>
            </a:r>
            <a:endParaRPr lang="tr-TR" sz="1100" noProof="0" dirty="0"/>
          </a:p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Değerlendirme</a:t>
            </a:r>
            <a:endParaRPr lang="tr-TR" sz="1100" noProof="0" dirty="0"/>
          </a:p>
        </p:txBody>
      </p:sp>
      <p:sp>
        <p:nvSpPr>
          <p:cNvPr id="27" name="Shape 25"/>
          <p:cNvSpPr/>
          <p:nvPr/>
        </p:nvSpPr>
        <p:spPr>
          <a:xfrm>
            <a:off x="2726631" y="3272849"/>
            <a:ext cx="1097280" cy="150876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sz="2400" noProof="0" dirty="0"/>
          </a:p>
        </p:txBody>
      </p:sp>
      <p:sp>
        <p:nvSpPr>
          <p:cNvPr id="28" name="Text 26"/>
          <p:cNvSpPr/>
          <p:nvPr/>
        </p:nvSpPr>
        <p:spPr>
          <a:xfrm>
            <a:off x="2781495" y="3346001"/>
            <a:ext cx="10058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tr-TR" sz="10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Durum analizi sonuçlarını değerlendirir.</a:t>
            </a:r>
            <a:endParaRPr lang="tr-TR" sz="1050" noProof="0" dirty="0"/>
          </a:p>
        </p:txBody>
      </p:sp>
      <p:sp>
        <p:nvSpPr>
          <p:cNvPr id="29" name="Shape 27"/>
          <p:cNvSpPr/>
          <p:nvPr/>
        </p:nvSpPr>
        <p:spPr>
          <a:xfrm>
            <a:off x="4043367" y="1828097"/>
            <a:ext cx="685800" cy="685800"/>
          </a:xfrm>
          <a:prstGeom prst="ellipse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30" name="Text 28"/>
          <p:cNvSpPr/>
          <p:nvPr/>
        </p:nvSpPr>
        <p:spPr>
          <a:xfrm>
            <a:off x="4043367" y="1828097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2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tr-TR" sz="2000" noProof="0" dirty="0"/>
          </a:p>
        </p:txBody>
      </p:sp>
      <p:sp>
        <p:nvSpPr>
          <p:cNvPr id="31" name="Shape 29"/>
          <p:cNvSpPr/>
          <p:nvPr/>
        </p:nvSpPr>
        <p:spPr>
          <a:xfrm>
            <a:off x="3924495" y="1370897"/>
            <a:ext cx="960120" cy="256032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32" name="Text 30"/>
          <p:cNvSpPr/>
          <p:nvPr/>
        </p:nvSpPr>
        <p:spPr>
          <a:xfrm>
            <a:off x="3924495" y="1370897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7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Geleceğe</a:t>
            </a:r>
            <a:endParaRPr lang="tr-TR" sz="750" noProof="0" dirty="0"/>
          </a:p>
          <a:p>
            <a:pPr marL="0" indent="0" algn="ctr">
              <a:buNone/>
            </a:pPr>
            <a:r>
              <a:rPr lang="tr-TR" sz="7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Bakış</a:t>
            </a:r>
            <a:endParaRPr lang="tr-TR" sz="750" noProof="0" dirty="0"/>
          </a:p>
        </p:txBody>
      </p:sp>
      <p:sp>
        <p:nvSpPr>
          <p:cNvPr id="33" name="Text 31"/>
          <p:cNvSpPr/>
          <p:nvPr/>
        </p:nvSpPr>
        <p:spPr>
          <a:xfrm>
            <a:off x="3878775" y="2696777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Paydaş</a:t>
            </a:r>
            <a:endParaRPr lang="tr-TR" sz="1100" noProof="0" dirty="0"/>
          </a:p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Katkısı</a:t>
            </a:r>
            <a:endParaRPr lang="tr-TR" sz="1100" noProof="0" dirty="0"/>
          </a:p>
        </p:txBody>
      </p:sp>
      <p:sp>
        <p:nvSpPr>
          <p:cNvPr id="34" name="Shape 32"/>
          <p:cNvSpPr/>
          <p:nvPr/>
        </p:nvSpPr>
        <p:spPr>
          <a:xfrm>
            <a:off x="3878775" y="3272849"/>
            <a:ext cx="1097280" cy="150876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sz="2400" noProof="0" dirty="0"/>
          </a:p>
        </p:txBody>
      </p:sp>
      <p:sp>
        <p:nvSpPr>
          <p:cNvPr id="35" name="Text 33"/>
          <p:cNvSpPr/>
          <p:nvPr/>
        </p:nvSpPr>
        <p:spPr>
          <a:xfrm>
            <a:off x="3933639" y="3346001"/>
            <a:ext cx="10058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tr-TR" sz="10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Paydaşların görüş ve katkılarını alır.</a:t>
            </a:r>
            <a:endParaRPr lang="tr-TR" sz="1050" noProof="0" dirty="0"/>
          </a:p>
        </p:txBody>
      </p:sp>
      <p:sp>
        <p:nvSpPr>
          <p:cNvPr id="36" name="Shape 34"/>
          <p:cNvSpPr/>
          <p:nvPr/>
        </p:nvSpPr>
        <p:spPr>
          <a:xfrm>
            <a:off x="5195511" y="1828097"/>
            <a:ext cx="685800" cy="685800"/>
          </a:xfrm>
          <a:prstGeom prst="ellipse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37" name="Text 35"/>
          <p:cNvSpPr/>
          <p:nvPr/>
        </p:nvSpPr>
        <p:spPr>
          <a:xfrm>
            <a:off x="5195511" y="1828097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2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tr-TR" sz="2000" noProof="0" dirty="0"/>
          </a:p>
        </p:txBody>
      </p:sp>
      <p:sp>
        <p:nvSpPr>
          <p:cNvPr id="38" name="Shape 36"/>
          <p:cNvSpPr/>
          <p:nvPr/>
        </p:nvSpPr>
        <p:spPr>
          <a:xfrm>
            <a:off x="5076639" y="1370897"/>
            <a:ext cx="960120" cy="256032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9" name="Text 37"/>
          <p:cNvSpPr/>
          <p:nvPr/>
        </p:nvSpPr>
        <p:spPr>
          <a:xfrm>
            <a:off x="5076639" y="1370897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75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Farklılaşma</a:t>
            </a:r>
            <a:endParaRPr lang="tr-TR" sz="750" noProof="0" dirty="0"/>
          </a:p>
        </p:txBody>
      </p:sp>
      <p:sp>
        <p:nvSpPr>
          <p:cNvPr id="40" name="Text 38"/>
          <p:cNvSpPr/>
          <p:nvPr/>
        </p:nvSpPr>
        <p:spPr>
          <a:xfrm>
            <a:off x="5030919" y="2696777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 Grup</a:t>
            </a:r>
            <a:endParaRPr lang="tr-TR" sz="1100" noProof="0" dirty="0"/>
          </a:p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Sunumu</a:t>
            </a:r>
            <a:endParaRPr lang="tr-TR" sz="1100" noProof="0" dirty="0"/>
          </a:p>
        </p:txBody>
      </p:sp>
      <p:sp>
        <p:nvSpPr>
          <p:cNvPr id="41" name="Shape 39"/>
          <p:cNvSpPr/>
          <p:nvPr/>
        </p:nvSpPr>
        <p:spPr>
          <a:xfrm>
            <a:off x="5063822" y="3272849"/>
            <a:ext cx="1097280" cy="150876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sz="2400" noProof="0" dirty="0"/>
          </a:p>
        </p:txBody>
      </p:sp>
      <p:sp>
        <p:nvSpPr>
          <p:cNvPr id="42" name="Text 40"/>
          <p:cNvSpPr/>
          <p:nvPr/>
        </p:nvSpPr>
        <p:spPr>
          <a:xfrm>
            <a:off x="5085783" y="3346001"/>
            <a:ext cx="10058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tr-TR" sz="10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Farklılaşma için ayrıntılı çalışmaları yürütür ve </a:t>
            </a:r>
            <a:r>
              <a:rPr lang="tr-TR" sz="1050" b="1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 Geliştirme Kuruluna </a:t>
            </a:r>
            <a:r>
              <a:rPr lang="tr-TR" sz="10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sunar.</a:t>
            </a:r>
            <a:endParaRPr lang="tr-TR" sz="1050" noProof="0" dirty="0"/>
          </a:p>
        </p:txBody>
      </p:sp>
      <p:sp>
        <p:nvSpPr>
          <p:cNvPr id="43" name="Shape 41"/>
          <p:cNvSpPr/>
          <p:nvPr/>
        </p:nvSpPr>
        <p:spPr>
          <a:xfrm>
            <a:off x="6347655" y="1828097"/>
            <a:ext cx="685800" cy="685800"/>
          </a:xfrm>
          <a:prstGeom prst="ellipse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44" name="Text 42"/>
          <p:cNvSpPr/>
          <p:nvPr/>
        </p:nvSpPr>
        <p:spPr>
          <a:xfrm>
            <a:off x="6347655" y="1828097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20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tr-TR" sz="2000" noProof="0" dirty="0"/>
          </a:p>
        </p:txBody>
      </p:sp>
      <p:sp>
        <p:nvSpPr>
          <p:cNvPr id="45" name="Shape 43"/>
          <p:cNvSpPr/>
          <p:nvPr/>
        </p:nvSpPr>
        <p:spPr>
          <a:xfrm>
            <a:off x="6228783" y="1370897"/>
            <a:ext cx="960120" cy="25603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6" name="Text 44"/>
          <p:cNvSpPr/>
          <p:nvPr/>
        </p:nvSpPr>
        <p:spPr>
          <a:xfrm>
            <a:off x="6228783" y="1370897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75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</a:t>
            </a:r>
            <a:endParaRPr lang="tr-TR" sz="750" noProof="0" dirty="0"/>
          </a:p>
          <a:p>
            <a:pPr marL="0" indent="0" algn="ctr">
              <a:buNone/>
            </a:pPr>
            <a:r>
              <a:rPr lang="tr-TR" sz="75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Geliştirme</a:t>
            </a:r>
            <a:endParaRPr lang="tr-TR" sz="750" noProof="0" dirty="0"/>
          </a:p>
        </p:txBody>
      </p:sp>
      <p:sp>
        <p:nvSpPr>
          <p:cNvPr id="47" name="Text 45"/>
          <p:cNvSpPr/>
          <p:nvPr/>
        </p:nvSpPr>
        <p:spPr>
          <a:xfrm>
            <a:off x="6183063" y="2696777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Amaç &amp;</a:t>
            </a:r>
            <a:endParaRPr lang="tr-TR" sz="1100" noProof="0" dirty="0"/>
          </a:p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Hedefler</a:t>
            </a:r>
            <a:endParaRPr lang="tr-TR" sz="1100" noProof="0" dirty="0"/>
          </a:p>
        </p:txBody>
      </p:sp>
      <p:sp>
        <p:nvSpPr>
          <p:cNvPr id="48" name="Shape 46"/>
          <p:cNvSpPr/>
          <p:nvPr/>
        </p:nvSpPr>
        <p:spPr>
          <a:xfrm>
            <a:off x="6183063" y="3272849"/>
            <a:ext cx="1097280" cy="150876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sz="2400" noProof="0" dirty="0"/>
          </a:p>
        </p:txBody>
      </p:sp>
      <p:sp>
        <p:nvSpPr>
          <p:cNvPr id="49" name="Text 47"/>
          <p:cNvSpPr/>
          <p:nvPr/>
        </p:nvSpPr>
        <p:spPr>
          <a:xfrm>
            <a:off x="6237927" y="3346001"/>
            <a:ext cx="100584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tr-TR" sz="10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Taslak amaçlar ve hedefleri harcama birimleriyle ve farklılaşma çerçevesinde belirler.</a:t>
            </a:r>
            <a:endParaRPr lang="tr-TR" sz="1050" noProof="0" dirty="0"/>
          </a:p>
        </p:txBody>
      </p:sp>
      <p:sp>
        <p:nvSpPr>
          <p:cNvPr id="50" name="Shape 48"/>
          <p:cNvSpPr/>
          <p:nvPr/>
        </p:nvSpPr>
        <p:spPr>
          <a:xfrm>
            <a:off x="7499799" y="1828097"/>
            <a:ext cx="685800" cy="685800"/>
          </a:xfrm>
          <a:prstGeom prst="ellipse">
            <a:avLst/>
          </a:prstGeom>
          <a:solidFill>
            <a:srgbClr val="C89A10"/>
          </a:solidFill>
          <a:ln w="12700">
            <a:solidFill>
              <a:srgbClr val="C89A10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51" name="Text 49"/>
          <p:cNvSpPr/>
          <p:nvPr/>
        </p:nvSpPr>
        <p:spPr>
          <a:xfrm>
            <a:off x="7499799" y="1828097"/>
            <a:ext cx="6858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20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tr-TR" sz="2000" noProof="0" dirty="0"/>
          </a:p>
        </p:txBody>
      </p:sp>
      <p:sp>
        <p:nvSpPr>
          <p:cNvPr id="52" name="Shape 50"/>
          <p:cNvSpPr/>
          <p:nvPr/>
        </p:nvSpPr>
        <p:spPr>
          <a:xfrm>
            <a:off x="7380927" y="1370897"/>
            <a:ext cx="960120" cy="256032"/>
          </a:xfrm>
          <a:prstGeom prst="rect">
            <a:avLst/>
          </a:prstGeom>
          <a:solidFill>
            <a:srgbClr val="C89A10"/>
          </a:solidFill>
          <a:ln w="12700">
            <a:solidFill>
              <a:srgbClr val="C89A1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53" name="Text 51"/>
          <p:cNvSpPr/>
          <p:nvPr/>
        </p:nvSpPr>
        <p:spPr>
          <a:xfrm>
            <a:off x="7380927" y="1370897"/>
            <a:ext cx="960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75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</a:t>
            </a:r>
            <a:endParaRPr lang="tr-TR" sz="750" noProof="0" dirty="0"/>
          </a:p>
          <a:p>
            <a:pPr marL="0" indent="0" algn="ctr">
              <a:buNone/>
            </a:pPr>
            <a:r>
              <a:rPr lang="tr-TR" sz="75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Geliştirme</a:t>
            </a:r>
            <a:endParaRPr lang="tr-TR" sz="750" noProof="0" dirty="0"/>
          </a:p>
        </p:txBody>
      </p:sp>
      <p:sp>
        <p:nvSpPr>
          <p:cNvPr id="54" name="Text 52"/>
          <p:cNvSpPr/>
          <p:nvPr/>
        </p:nvSpPr>
        <p:spPr>
          <a:xfrm>
            <a:off x="7335207" y="2696777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Hedef</a:t>
            </a:r>
            <a:endParaRPr lang="tr-TR" sz="1100" noProof="0" dirty="0"/>
          </a:p>
          <a:p>
            <a:pPr marL="0" indent="0" algn="ctr">
              <a:buNone/>
            </a:pPr>
            <a:r>
              <a:rPr lang="tr-TR" sz="11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Kartları</a:t>
            </a:r>
            <a:endParaRPr lang="tr-TR" sz="1100" noProof="0" dirty="0"/>
          </a:p>
        </p:txBody>
      </p:sp>
      <p:sp>
        <p:nvSpPr>
          <p:cNvPr id="55" name="Shape 53"/>
          <p:cNvSpPr/>
          <p:nvPr/>
        </p:nvSpPr>
        <p:spPr>
          <a:xfrm>
            <a:off x="7375456" y="3272849"/>
            <a:ext cx="1182390" cy="150876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  <a:prstDash val="solid"/>
          </a:ln>
        </p:spPr>
        <p:txBody>
          <a:bodyPr/>
          <a:lstStyle/>
          <a:p>
            <a:endParaRPr lang="tr-TR" sz="2400" noProof="0" dirty="0"/>
          </a:p>
        </p:txBody>
      </p:sp>
      <p:sp>
        <p:nvSpPr>
          <p:cNvPr id="56" name="Text 54"/>
          <p:cNvSpPr/>
          <p:nvPr/>
        </p:nvSpPr>
        <p:spPr>
          <a:xfrm>
            <a:off x="7390070" y="3346001"/>
            <a:ext cx="1167775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tr-TR" sz="10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Hedef kartlarını </a:t>
            </a:r>
            <a:r>
              <a:rPr lang="tr-TR" sz="1050" b="1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 Geliştirme Kurulunun </a:t>
            </a:r>
            <a:r>
              <a:rPr lang="tr-TR" sz="105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değerlendirmesine sunulmak üzere nihai hale getirir.</a:t>
            </a:r>
            <a:endParaRPr lang="tr-TR" sz="1050" noProof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3B7E4-3BF7-A00D-96BC-B2E2DF020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15A04FA-1CB5-F4C8-7008-C40BB1D32A27}"/>
              </a:ext>
            </a:extLst>
          </p:cNvPr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630BCF-FA97-49F1-FAB7-3E6E9A8972F5}"/>
              </a:ext>
            </a:extLst>
          </p:cNvPr>
          <p:cNvSpPr txBox="1"/>
          <p:nvPr/>
        </p:nvSpPr>
        <p:spPr>
          <a:xfrm>
            <a:off x="511092" y="3788788"/>
            <a:ext cx="761093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sz="1200" dirty="0"/>
          </a:p>
          <a:p>
            <a:r>
              <a:rPr lang="tr-TR" sz="12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http://www.sp.gov.tr/upload/xSpKutuphane/files/jXL5k+Universiteler_Icin_Stratejik_Planlama_Rehberi_V1_1_.</a:t>
            </a:r>
            <a:r>
              <a:rPr lang="tr-TR" sz="12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tr-TR" sz="1200" dirty="0">
              <a:solidFill>
                <a:srgbClr val="00B0F0"/>
              </a:solidFill>
            </a:endParaRPr>
          </a:p>
          <a:p>
            <a:endParaRPr lang="tr-TR" sz="1200" dirty="0">
              <a:solidFill>
                <a:srgbClr val="00B0F0"/>
              </a:solidFill>
            </a:endParaRPr>
          </a:p>
          <a:p>
            <a:r>
              <a:rPr lang="tr-TR" sz="1200" dirty="0">
                <a:hlinkClick r:id="rId4"/>
              </a:rPr>
              <a:t>http://strateji.ibu.edu.tr</a:t>
            </a:r>
            <a:endParaRPr lang="tr-TR" sz="1200" dirty="0"/>
          </a:p>
          <a:p>
            <a:endParaRPr lang="tr-TR" sz="1200" dirty="0">
              <a:solidFill>
                <a:srgbClr val="00B0F0"/>
              </a:solidFill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7D0D715-C2A3-CAC5-AF55-E1794B5750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833"/>
          <a:stretch>
            <a:fillRect/>
          </a:stretch>
        </p:blipFill>
        <p:spPr>
          <a:xfrm>
            <a:off x="4572002" y="255336"/>
            <a:ext cx="4462862" cy="332699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AA23C8E5-5069-CEEA-6089-00EB250BA3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9016"/>
          <a:stretch>
            <a:fillRect/>
          </a:stretch>
        </p:blipFill>
        <p:spPr>
          <a:xfrm>
            <a:off x="258183" y="255336"/>
            <a:ext cx="4313817" cy="33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69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0"/>
                <a:lumOff val="100000"/>
              </a:schemeClr>
            </a:gs>
            <a:gs pos="37000">
              <a:schemeClr val="accent1">
                <a:lumMod val="0"/>
                <a:lumOff val="100000"/>
              </a:schemeClr>
            </a:gs>
            <a:gs pos="91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5EAC0-B454-ACE8-5A13-36E52B9A2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6C69F8C-5F90-6AF6-A132-70E56D2E8E3B}"/>
              </a:ext>
            </a:extLst>
          </p:cNvPr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34B9F6D-BD1E-D932-13D3-7F16B6B0A2E3}"/>
              </a:ext>
            </a:extLst>
          </p:cNvPr>
          <p:cNvSpPr/>
          <p:nvPr/>
        </p:nvSpPr>
        <p:spPr>
          <a:xfrm>
            <a:off x="4676502" y="2743200"/>
            <a:ext cx="3757493" cy="1502613"/>
          </a:xfrm>
          <a:prstGeom prst="rect">
            <a:avLst/>
          </a:prstGeom>
          <a:solidFill>
            <a:schemeClr val="accent6"/>
          </a:solidFill>
          <a:ln/>
          <a:effectLst>
            <a:softEdge rad="12700"/>
          </a:effectLst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Mustafa GÜÇ</a:t>
            </a:r>
          </a:p>
          <a:p>
            <a:pPr marL="0" indent="0">
              <a:buNone/>
            </a:pPr>
            <a:endParaRPr lang="tr-TR" b="1" noProof="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Bolu Abant İzzet Baysal Üniversitesi </a:t>
            </a:r>
            <a:endParaRPr lang="tr-TR" b="1" noProof="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tr-TR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Geliştirme Daire Başkanı</a:t>
            </a:r>
          </a:p>
          <a:p>
            <a:pPr marL="0" indent="0">
              <a:buNone/>
            </a:pPr>
            <a:endParaRPr lang="tr-TR" noProof="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02ABEC-4331-2544-007B-26AA5BC714D6}"/>
              </a:ext>
            </a:extLst>
          </p:cNvPr>
          <p:cNvSpPr txBox="1"/>
          <p:nvPr/>
        </p:nvSpPr>
        <p:spPr>
          <a:xfrm>
            <a:off x="2355925" y="1762948"/>
            <a:ext cx="14630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Teşekkürler.</a:t>
            </a:r>
          </a:p>
        </p:txBody>
      </p:sp>
    </p:spTree>
    <p:extLst>
      <p:ext uri="{BB962C8B-B14F-4D97-AF65-F5344CB8AC3E}">
        <p14:creationId xmlns:p14="http://schemas.microsoft.com/office/powerpoint/2010/main" val="74480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77A5F-CAEC-1516-ACF0-18634D9D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F697B7A-36F7-9EE3-B1CC-3A5BA6C8A30E}"/>
              </a:ext>
            </a:extLst>
          </p:cNvPr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180420B-8CBF-82BE-66DF-1476E1313C10}"/>
              </a:ext>
            </a:extLst>
          </p:cNvPr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E7B5969-A11D-3B94-AEDE-105613584077}"/>
              </a:ext>
            </a:extLst>
          </p:cNvPr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E7B1452-EB7B-D1AE-0D1E-D35614CB7B9F}"/>
              </a:ext>
            </a:extLst>
          </p:cNvPr>
          <p:cNvSpPr/>
          <p:nvPr/>
        </p:nvSpPr>
        <p:spPr>
          <a:xfrm>
            <a:off x="411480" y="9144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tr-TR" sz="2400" dirty="0">
                <a:solidFill>
                  <a:schemeClr val="bg1"/>
                </a:solidFill>
              </a:rPr>
              <a:t>STRATEJİK Plan Nedir?</a:t>
            </a:r>
          </a:p>
        </p:txBody>
      </p:sp>
      <p:pic>
        <p:nvPicPr>
          <p:cNvPr id="47" name="Resim 46">
            <a:extLst>
              <a:ext uri="{FF2B5EF4-FFF2-40B4-BE49-F238E27FC236}">
                <a16:creationId xmlns:a16="http://schemas.microsoft.com/office/drawing/2014/main" id="{7C687A65-33ED-1365-8F61-D22511D7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706128"/>
            <a:ext cx="8321040" cy="12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7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Text 2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48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tr-TR" sz="4800" noProof="0" dirty="0"/>
          </a:p>
        </p:txBody>
      </p:sp>
      <p:sp>
        <p:nvSpPr>
          <p:cNvPr id="5" name="Text 3"/>
          <p:cNvSpPr/>
          <p:nvPr/>
        </p:nvSpPr>
        <p:spPr>
          <a:xfrm>
            <a:off x="914400" y="283464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3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Ekibin Yapısı ve Üyelik Kriterleri</a:t>
            </a:r>
            <a:endParaRPr lang="tr-TR" sz="3000" noProof="0" dirty="0"/>
          </a:p>
        </p:txBody>
      </p:sp>
      <p:sp>
        <p:nvSpPr>
          <p:cNvPr id="6" name="Text 4"/>
          <p:cNvSpPr/>
          <p:nvPr/>
        </p:nvSpPr>
        <p:spPr>
          <a:xfrm>
            <a:off x="914400" y="35661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1400" i="1" noProof="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2027-2031 Stratejik Planlama Ekibi</a:t>
            </a:r>
            <a:endParaRPr lang="tr-TR" sz="1400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7" name="Shape 5"/>
          <p:cNvSpPr/>
          <p:nvPr/>
        </p:nvSpPr>
        <p:spPr>
          <a:xfrm>
            <a:off x="274320" y="1143000"/>
            <a:ext cx="3840480" cy="379476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8" name="Text 6"/>
          <p:cNvSpPr/>
          <p:nvPr/>
        </p:nvSpPr>
        <p:spPr>
          <a:xfrm>
            <a:off x="457200" y="1261872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kern="0" spc="300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EKİP YAPISI</a:t>
            </a:r>
            <a:endParaRPr lang="tr-TR" sz="1200" noProof="0" dirty="0"/>
          </a:p>
        </p:txBody>
      </p:sp>
      <p:sp>
        <p:nvSpPr>
          <p:cNvPr id="9" name="Text 7"/>
          <p:cNvSpPr/>
          <p:nvPr/>
        </p:nvSpPr>
        <p:spPr>
          <a:xfrm>
            <a:off x="457200" y="1719072"/>
            <a:ext cx="347472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3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Başkan: </a:t>
            </a:r>
            <a:r>
              <a:rPr lang="tr-TR" sz="13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Rektör yardımcısı</a:t>
            </a:r>
            <a:endParaRPr lang="tr-TR" sz="1300" noProof="0" dirty="0"/>
          </a:p>
        </p:txBody>
      </p:sp>
      <p:sp>
        <p:nvSpPr>
          <p:cNvPr id="10" name="Text 8"/>
          <p:cNvSpPr/>
          <p:nvPr/>
        </p:nvSpPr>
        <p:spPr>
          <a:xfrm>
            <a:off x="457200" y="2414016"/>
            <a:ext cx="347472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3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Koordinatör: </a:t>
            </a:r>
            <a:r>
              <a:rPr lang="tr-TR" sz="13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 Geliştirme Daire Başkanlığı (SGDB)</a:t>
            </a:r>
            <a:endParaRPr lang="tr-TR" sz="1300" noProof="0" dirty="0"/>
          </a:p>
        </p:txBody>
      </p:sp>
      <p:sp>
        <p:nvSpPr>
          <p:cNvPr id="11" name="Text 9"/>
          <p:cNvSpPr/>
          <p:nvPr/>
        </p:nvSpPr>
        <p:spPr>
          <a:xfrm>
            <a:off x="457200" y="3108960"/>
            <a:ext cx="347472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3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Üyeler: </a:t>
            </a:r>
            <a:r>
              <a:rPr lang="tr-TR" sz="13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Harcama birimi temsilcileri ve yönetim tarafından belirlenen üyeler.</a:t>
            </a:r>
            <a:endParaRPr lang="tr-TR" sz="1300" noProof="0" dirty="0"/>
          </a:p>
        </p:txBody>
      </p:sp>
      <p:sp>
        <p:nvSpPr>
          <p:cNvPr id="12" name="Text 10"/>
          <p:cNvSpPr/>
          <p:nvPr/>
        </p:nvSpPr>
        <p:spPr>
          <a:xfrm>
            <a:off x="457200" y="3803904"/>
            <a:ext cx="347472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tr-TR" sz="13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Vekil: </a:t>
            </a:r>
            <a:r>
              <a:rPr lang="tr-TR" sz="13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Başkanın görevlendireceği üye veya SGDB yöneticisi</a:t>
            </a:r>
            <a:endParaRPr lang="tr-TR" sz="1300" noProof="0" dirty="0"/>
          </a:p>
        </p:txBody>
      </p:sp>
      <p:sp>
        <p:nvSpPr>
          <p:cNvPr id="13" name="Shape 11"/>
          <p:cNvSpPr/>
          <p:nvPr/>
        </p:nvSpPr>
        <p:spPr>
          <a:xfrm>
            <a:off x="4297680" y="1143000"/>
            <a:ext cx="4572000" cy="3794760"/>
          </a:xfrm>
          <a:prstGeom prst="rect">
            <a:avLst/>
          </a:prstGeom>
          <a:solidFill>
            <a:srgbClr val="EEF2FF"/>
          </a:solidFill>
          <a:ln w="19050">
            <a:solidFill>
              <a:srgbClr val="CADCFC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14" name="Text 12"/>
          <p:cNvSpPr/>
          <p:nvPr/>
        </p:nvSpPr>
        <p:spPr>
          <a:xfrm>
            <a:off x="4480560" y="1261872"/>
            <a:ext cx="4206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kern="0" spc="300" noProof="0" dirty="0">
                <a:solidFill>
                  <a:schemeClr val="accent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ÜYE KRİTERLERİ</a:t>
            </a:r>
            <a:endParaRPr lang="tr-TR" sz="1200" noProof="0" dirty="0">
              <a:solidFill>
                <a:schemeClr val="accent2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4480560" y="1719072"/>
            <a:ext cx="420624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50000"/>
              </a:lnSpc>
              <a:spcAft>
                <a:spcPts val="400"/>
              </a:spcAft>
              <a:buSzPct val="100000"/>
              <a:buChar char="•"/>
            </a:pPr>
            <a:r>
              <a:rPr lang="tr-TR" sz="12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Birimini temsil edebilme yetkinliği</a:t>
            </a:r>
            <a:endParaRPr lang="tr-TR" sz="1200" noProof="0" dirty="0"/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SzPct val="100000"/>
              <a:buChar char="•"/>
            </a:pPr>
            <a:r>
              <a:rPr lang="tr-TR" sz="12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Bilgi, birikim ve tecrübeye sahip olma</a:t>
            </a:r>
            <a:endParaRPr lang="tr-TR" sz="1200" noProof="0" dirty="0"/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SzPct val="100000"/>
              <a:buChar char="•"/>
            </a:pPr>
            <a:r>
              <a:rPr lang="tr-TR" sz="12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Uyumlu çalışabilme becerisi</a:t>
            </a:r>
            <a:endParaRPr lang="tr-TR" sz="1200" noProof="0" dirty="0"/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SzPct val="100000"/>
              <a:buChar char="•"/>
            </a:pPr>
            <a:r>
              <a:rPr lang="tr-TR" sz="12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Çalışmalara yeterli zaman ayırabilme</a:t>
            </a:r>
            <a:endParaRPr lang="tr-TR" sz="1200" noProof="0" dirty="0"/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SzPct val="100000"/>
              <a:buChar char="•"/>
            </a:pPr>
            <a:r>
              <a:rPr lang="tr-TR" sz="12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 hizmet birimleri ve SGDB yeterince temsil edilmeli</a:t>
            </a:r>
            <a:endParaRPr lang="tr-TR" sz="1200" noProof="0" dirty="0"/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SzPct val="100000"/>
              <a:buChar char="•"/>
            </a:pPr>
            <a:r>
              <a:rPr lang="tr-TR" sz="12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Farklı uzmanlık alanlarına sahip kişiler yer almalı</a:t>
            </a:r>
            <a:endParaRPr lang="tr-TR" sz="1200" noProof="0" dirty="0"/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SzPct val="100000"/>
              <a:buChar char="•"/>
            </a:pPr>
            <a:r>
              <a:rPr lang="tr-TR" sz="12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Akademik ve idari personel dengesi sağlanmalı</a:t>
            </a:r>
            <a:endParaRPr lang="tr-TR" sz="1200" noProof="0" dirty="0"/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SzPct val="100000"/>
              <a:buChar char="•"/>
            </a:pPr>
            <a:r>
              <a:rPr lang="tr-TR" sz="1200" noProof="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Çalışma süresince üyelerin devamlılığı temin edilmeli</a:t>
            </a:r>
            <a:endParaRPr lang="tr-TR" sz="1200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E2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Text 2"/>
          <p:cNvSpPr/>
          <p:nvPr/>
        </p:nvSpPr>
        <p:spPr>
          <a:xfrm>
            <a:off x="3931920" y="1371600"/>
            <a:ext cx="12801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48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tr-TR" sz="4800" noProof="0" dirty="0"/>
          </a:p>
        </p:txBody>
      </p:sp>
      <p:sp>
        <p:nvSpPr>
          <p:cNvPr id="5" name="Text 3"/>
          <p:cNvSpPr/>
          <p:nvPr/>
        </p:nvSpPr>
        <p:spPr>
          <a:xfrm>
            <a:off x="914400" y="283464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tr-TR" sz="30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Yönetim Çevrimi</a:t>
            </a:r>
            <a:endParaRPr lang="tr-TR" sz="3000" noProof="0" dirty="0"/>
          </a:p>
        </p:txBody>
      </p:sp>
      <p:sp>
        <p:nvSpPr>
          <p:cNvPr id="6" name="Text 4"/>
          <p:cNvSpPr/>
          <p:nvPr/>
        </p:nvSpPr>
        <p:spPr>
          <a:xfrm>
            <a:off x="914400" y="35661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tr-TR" sz="1400" noProof="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F35F995-BA86-BAAE-E626-6FEFC68BD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8" y="3566160"/>
            <a:ext cx="8248603" cy="554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6" name="Text 4"/>
          <p:cNvSpPr/>
          <p:nvPr/>
        </p:nvSpPr>
        <p:spPr>
          <a:xfrm>
            <a:off x="411480" y="9144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Yönetim Çevrimi</a:t>
            </a:r>
            <a:endParaRPr lang="tr-TR" sz="2400" noProof="0" dirty="0"/>
          </a:p>
        </p:txBody>
      </p:sp>
      <p:sp>
        <p:nvSpPr>
          <p:cNvPr id="7" name="Shape 5"/>
          <p:cNvSpPr/>
          <p:nvPr/>
        </p:nvSpPr>
        <p:spPr>
          <a:xfrm>
            <a:off x="274320" y="1133856"/>
            <a:ext cx="4160520" cy="1755648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8" name="Shape 6"/>
          <p:cNvSpPr/>
          <p:nvPr/>
        </p:nvSpPr>
        <p:spPr>
          <a:xfrm>
            <a:off x="384048" y="1207008"/>
            <a:ext cx="457200" cy="457200"/>
          </a:xfrm>
          <a:prstGeom prst="ellipse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9" name="Text 7"/>
          <p:cNvSpPr/>
          <p:nvPr/>
        </p:nvSpPr>
        <p:spPr>
          <a:xfrm>
            <a:off x="384048" y="120700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tr-TR" sz="1600" noProof="0" dirty="0"/>
          </a:p>
        </p:txBody>
      </p:sp>
      <p:sp>
        <p:nvSpPr>
          <p:cNvPr id="10" name="Text 8"/>
          <p:cNvSpPr/>
          <p:nvPr/>
        </p:nvSpPr>
        <p:spPr>
          <a:xfrm>
            <a:off x="932688" y="120700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ŞU AN NEREDEYİZ?</a:t>
            </a:r>
            <a:endParaRPr lang="tr-TR" sz="1200" noProof="0" dirty="0"/>
          </a:p>
        </p:txBody>
      </p:sp>
      <p:sp>
        <p:nvSpPr>
          <p:cNvPr id="11" name="Text 9"/>
          <p:cNvSpPr/>
          <p:nvPr/>
        </p:nvSpPr>
        <p:spPr>
          <a:xfrm>
            <a:off x="429768" y="1698172"/>
            <a:ext cx="3886200" cy="11730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1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İç Çevre Analizi</a:t>
            </a:r>
            <a:endParaRPr lang="tr-TR" sz="1100" noProof="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1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Dış Çevre Analizi</a:t>
            </a:r>
            <a:endParaRPr lang="tr-TR" sz="1100" noProof="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1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Paydaş Beklentileri (GZFT)</a:t>
            </a:r>
          </a:p>
          <a:p>
            <a:pPr>
              <a:spcAft>
                <a:spcPts val="500"/>
              </a:spcAft>
              <a:buSzPct val="100000"/>
            </a:pPr>
            <a:r>
              <a:rPr lang="tr-TR" sz="1100" noProof="0" dirty="0">
                <a:solidFill>
                  <a:srgbClr val="FFFF00"/>
                </a:solidFill>
                <a:latin typeface="Calibri" pitchFamily="34" charset="0"/>
              </a:rPr>
              <a:t>Durum analizi ile kurumsal tarihçe, mevcut planın değerlendirilmesi, mevzuat, paydaşlar ve GZFT analiz edilir.</a:t>
            </a: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tr-TR" sz="1200" noProof="0" dirty="0"/>
          </a:p>
        </p:txBody>
      </p:sp>
      <p:sp>
        <p:nvSpPr>
          <p:cNvPr id="12" name="Shape 10"/>
          <p:cNvSpPr/>
          <p:nvPr/>
        </p:nvSpPr>
        <p:spPr>
          <a:xfrm>
            <a:off x="4709160" y="1152144"/>
            <a:ext cx="4160520" cy="1755648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13" name="Shape 11"/>
          <p:cNvSpPr/>
          <p:nvPr/>
        </p:nvSpPr>
        <p:spPr>
          <a:xfrm>
            <a:off x="4818888" y="1207008"/>
            <a:ext cx="457200" cy="457200"/>
          </a:xfrm>
          <a:prstGeom prst="ellipse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4" name="Text 12"/>
          <p:cNvSpPr/>
          <p:nvPr/>
        </p:nvSpPr>
        <p:spPr>
          <a:xfrm>
            <a:off x="4818888" y="120700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tr-TR" sz="1600" noProof="0" dirty="0"/>
          </a:p>
        </p:txBody>
      </p:sp>
      <p:sp>
        <p:nvSpPr>
          <p:cNvPr id="15" name="Text 13"/>
          <p:cNvSpPr/>
          <p:nvPr/>
        </p:nvSpPr>
        <p:spPr>
          <a:xfrm>
            <a:off x="5367528" y="1207008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NEREYE VARMAK İSTİYORUZ?</a:t>
            </a:r>
            <a:endParaRPr lang="tr-TR" sz="1200" noProof="0" dirty="0"/>
          </a:p>
        </p:txBody>
      </p:sp>
      <p:sp>
        <p:nvSpPr>
          <p:cNvPr id="16" name="Text 14"/>
          <p:cNvSpPr/>
          <p:nvPr/>
        </p:nvSpPr>
        <p:spPr>
          <a:xfrm>
            <a:off x="4864608" y="1574074"/>
            <a:ext cx="3886200" cy="12788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1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Misyon</a:t>
            </a:r>
            <a:endParaRPr lang="tr-TR" sz="1100" noProof="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1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Vizyon</a:t>
            </a:r>
            <a:endParaRPr lang="tr-TR" sz="1100" noProof="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1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Temel Değerler</a:t>
            </a:r>
            <a:endParaRPr lang="tr-TR" sz="1100" noProof="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1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Stratejik Amaç &amp; Hedefler</a:t>
            </a:r>
          </a:p>
          <a:p>
            <a:pPr>
              <a:spcAft>
                <a:spcPts val="500"/>
              </a:spcAft>
              <a:buSzPct val="100000"/>
            </a:pPr>
            <a:r>
              <a:rPr lang="tr-TR" sz="1100" dirty="0">
                <a:solidFill>
                  <a:srgbClr val="FFFF00"/>
                </a:solidFill>
                <a:latin typeface="Calibri" pitchFamily="34" charset="0"/>
              </a:rPr>
              <a:t>Misyon, vizyon ve temel değerler belirlenir; kurumun geleceğe bakışı ortaklaştırılır.</a:t>
            </a: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tr-TR" sz="1200" noProof="0" dirty="0"/>
          </a:p>
        </p:txBody>
      </p:sp>
      <p:sp>
        <p:nvSpPr>
          <p:cNvPr id="17" name="Shape 15"/>
          <p:cNvSpPr/>
          <p:nvPr/>
        </p:nvSpPr>
        <p:spPr>
          <a:xfrm>
            <a:off x="274320" y="3017520"/>
            <a:ext cx="4160520" cy="1755648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18" name="Shape 16"/>
          <p:cNvSpPr/>
          <p:nvPr/>
        </p:nvSpPr>
        <p:spPr>
          <a:xfrm>
            <a:off x="384048" y="3108960"/>
            <a:ext cx="457200" cy="457200"/>
          </a:xfrm>
          <a:prstGeom prst="ellipse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19" name="Text 17"/>
          <p:cNvSpPr/>
          <p:nvPr/>
        </p:nvSpPr>
        <p:spPr>
          <a:xfrm>
            <a:off x="384048" y="31089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tr-TR" sz="1600" noProof="0" dirty="0"/>
          </a:p>
        </p:txBody>
      </p:sp>
      <p:sp>
        <p:nvSpPr>
          <p:cNvPr id="20" name="Text 18"/>
          <p:cNvSpPr/>
          <p:nvPr/>
        </p:nvSpPr>
        <p:spPr>
          <a:xfrm>
            <a:off x="932688" y="310896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ORAYA NASIL ULAŞACAĞIZ?</a:t>
            </a:r>
            <a:endParaRPr lang="tr-TR" sz="1200" noProof="0" dirty="0"/>
          </a:p>
        </p:txBody>
      </p:sp>
      <p:sp>
        <p:nvSpPr>
          <p:cNvPr id="21" name="Text 19"/>
          <p:cNvSpPr/>
          <p:nvPr/>
        </p:nvSpPr>
        <p:spPr>
          <a:xfrm>
            <a:off x="411480" y="3497580"/>
            <a:ext cx="3977640" cy="120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2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Eylem Planları</a:t>
            </a:r>
            <a:endParaRPr lang="tr-TR" sz="1200" noProof="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2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Farklılaşma Stratejisi</a:t>
            </a:r>
            <a:endParaRPr lang="tr-TR" sz="1200" noProof="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2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Strateji Geliştirme</a:t>
            </a:r>
          </a:p>
          <a:p>
            <a:pPr>
              <a:spcAft>
                <a:spcPts val="500"/>
              </a:spcAft>
              <a:buSzPct val="100000"/>
            </a:pPr>
            <a:r>
              <a:rPr lang="tr-TR" sz="1200" dirty="0">
                <a:solidFill>
                  <a:srgbClr val="FFFF00"/>
                </a:solidFill>
                <a:latin typeface="Calibri" pitchFamily="34" charset="0"/>
              </a:rPr>
              <a:t>Farklılaşma stratejisi, amaçlar, hedefler ve performans göstergeleri oluşturulur; bütçe ile ilişki kurulur.</a:t>
            </a:r>
          </a:p>
          <a:p>
            <a:pPr>
              <a:spcAft>
                <a:spcPts val="500"/>
              </a:spcAft>
              <a:buSzPct val="100000"/>
            </a:pPr>
            <a:endParaRPr lang="tr-TR" sz="1200" noProof="0" dirty="0"/>
          </a:p>
        </p:txBody>
      </p:sp>
      <p:sp>
        <p:nvSpPr>
          <p:cNvPr id="22" name="Shape 20"/>
          <p:cNvSpPr/>
          <p:nvPr/>
        </p:nvSpPr>
        <p:spPr>
          <a:xfrm>
            <a:off x="4709160" y="3031236"/>
            <a:ext cx="4160520" cy="1755648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tr-TR" noProof="0" dirty="0"/>
          </a:p>
        </p:txBody>
      </p:sp>
      <p:sp>
        <p:nvSpPr>
          <p:cNvPr id="23" name="Shape 21"/>
          <p:cNvSpPr/>
          <p:nvPr/>
        </p:nvSpPr>
        <p:spPr>
          <a:xfrm>
            <a:off x="4818888" y="3108960"/>
            <a:ext cx="457200" cy="457200"/>
          </a:xfrm>
          <a:prstGeom prst="ellipse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24" name="Text 22"/>
          <p:cNvSpPr/>
          <p:nvPr/>
        </p:nvSpPr>
        <p:spPr>
          <a:xfrm>
            <a:off x="4818888" y="31089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tr-TR" sz="1600" b="1" noProof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tr-TR" sz="1600" noProof="0" dirty="0"/>
          </a:p>
        </p:txBody>
      </p:sp>
      <p:sp>
        <p:nvSpPr>
          <p:cNvPr id="25" name="Text 23"/>
          <p:cNvSpPr/>
          <p:nvPr/>
        </p:nvSpPr>
        <p:spPr>
          <a:xfrm>
            <a:off x="5367528" y="310896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İLERLEMEYİ NASIL ÖLÇECEĞİZ?</a:t>
            </a:r>
            <a:endParaRPr lang="tr-TR" sz="1200" noProof="0" dirty="0"/>
          </a:p>
        </p:txBody>
      </p:sp>
      <p:sp>
        <p:nvSpPr>
          <p:cNvPr id="26" name="Text 24"/>
          <p:cNvSpPr/>
          <p:nvPr/>
        </p:nvSpPr>
        <p:spPr>
          <a:xfrm>
            <a:off x="4846320" y="3538728"/>
            <a:ext cx="3886200" cy="1024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2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İzleme</a:t>
            </a:r>
            <a:endParaRPr lang="tr-TR" sz="1200" noProof="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2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Raporlama</a:t>
            </a:r>
            <a:endParaRPr lang="tr-TR" sz="1200" noProof="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tr-TR" sz="1200" noProof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Değerlendirme</a:t>
            </a:r>
          </a:p>
          <a:p>
            <a:pPr>
              <a:spcAft>
                <a:spcPts val="500"/>
              </a:spcAft>
              <a:buSzPct val="100000"/>
            </a:pPr>
            <a:r>
              <a:rPr lang="tr-TR" sz="1200" dirty="0">
                <a:solidFill>
                  <a:srgbClr val="FFFF00"/>
                </a:solidFill>
                <a:latin typeface="Calibri" pitchFamily="34" charset="0"/>
              </a:rPr>
              <a:t>İzleme raporları, değerlendirme tabloları ve iç kontrol mekanizmalarıyla uygulama düzenli gözden geçirilir.</a:t>
            </a:r>
          </a:p>
          <a:p>
            <a:pPr>
              <a:spcAft>
                <a:spcPts val="500"/>
              </a:spcAft>
              <a:buSzPct val="100000"/>
            </a:pPr>
            <a:endParaRPr lang="tr-TR" sz="1200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atejik Planlama Neden Onemli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5" name="Title"/>
          <p:cNvSpPr/>
          <p:nvPr/>
        </p:nvSpPr>
        <p:spPr>
          <a:xfrm>
            <a:off x="411480" y="9144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noProof="0" dirty="0">
                <a:solidFill>
                  <a:srgbClr val="FFFFFF"/>
                </a:solidFill>
                <a:latin typeface="Calibri" pitchFamily="34" charset="0"/>
              </a:rPr>
              <a:t>Stratejik Planlama Neden Önemlidir?</a:t>
            </a:r>
          </a:p>
        </p:txBody>
      </p:sp>
      <p:sp>
        <p:nvSpPr>
          <p:cNvPr id="6" name="Source"/>
          <p:cNvSpPr/>
          <p:nvPr/>
        </p:nvSpPr>
        <p:spPr>
          <a:xfrm>
            <a:off x="411480" y="713232"/>
            <a:ext cx="8321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tr-TR" sz="1100" i="1" noProof="0" dirty="0">
              <a:solidFill>
                <a:srgbClr val="CADCFC"/>
              </a:solidFill>
              <a:latin typeface="Calibri" pitchFamily="34" charset="0"/>
            </a:endParaRPr>
          </a:p>
        </p:txBody>
      </p:sp>
      <p:sp>
        <p:nvSpPr>
          <p:cNvPr id="7" name="Box1Hdr"/>
          <p:cNvSpPr/>
          <p:nvPr/>
        </p:nvSpPr>
        <p:spPr>
          <a:xfrm>
            <a:off x="457200" y="1100000"/>
            <a:ext cx="3930000" cy="2500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</a:ln>
        </p:spPr>
        <p:txBody>
          <a:bodyPr wrap="square" lIns="114300" tIns="0" rIns="11430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F0C040"/>
                </a:solidFill>
                <a:latin typeface="Calibri" pitchFamily="34" charset="0"/>
              </a:rPr>
              <a:t>1  Önceliklendirme</a:t>
            </a:r>
          </a:p>
        </p:txBody>
      </p:sp>
      <p:sp>
        <p:nvSpPr>
          <p:cNvPr id="8" name="Box1Body"/>
          <p:cNvSpPr/>
          <p:nvPr/>
        </p:nvSpPr>
        <p:spPr>
          <a:xfrm>
            <a:off x="457200" y="1350000"/>
            <a:ext cx="3930000" cy="150000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</a:ln>
        </p:spPr>
        <p:txBody>
          <a:bodyPr wrap="square" lIns="114300" tIns="114300" rIns="114300" bIns="114300" rtlCol="0" anchor="t"/>
          <a:lstStyle/>
          <a:p>
            <a:pPr marL="0" indent="0">
              <a:buNone/>
            </a:pPr>
            <a:r>
              <a:rPr lang="tr-TR" sz="1100" noProof="0" dirty="0">
                <a:solidFill>
                  <a:srgbClr val="1A1A2E"/>
                </a:solidFill>
                <a:latin typeface="Calibri" pitchFamily="34" charset="0"/>
              </a:rPr>
              <a:t>Orta ve uzun vadede hangi alanlara odaklanılacağını netleştirir; amaç ve hedefleri kurumsal önceliklerle ilişkilendirir.</a:t>
            </a:r>
          </a:p>
        </p:txBody>
      </p:sp>
      <p:sp>
        <p:nvSpPr>
          <p:cNvPr id="9" name="Box2Hdr"/>
          <p:cNvSpPr/>
          <p:nvPr/>
        </p:nvSpPr>
        <p:spPr>
          <a:xfrm>
            <a:off x="4756800" y="1100000"/>
            <a:ext cx="3930000" cy="250000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</a:ln>
        </p:spPr>
        <p:txBody>
          <a:bodyPr wrap="square" lIns="114300" tIns="0" rIns="11430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FFFFFF"/>
                </a:solidFill>
                <a:latin typeface="Calibri" pitchFamily="34" charset="0"/>
              </a:rPr>
              <a:t>2  Kaynak Yönetimi</a:t>
            </a:r>
          </a:p>
        </p:txBody>
      </p:sp>
      <p:sp>
        <p:nvSpPr>
          <p:cNvPr id="10" name="Box2Body"/>
          <p:cNvSpPr/>
          <p:nvPr/>
        </p:nvSpPr>
        <p:spPr>
          <a:xfrm>
            <a:off x="4756800" y="1350000"/>
            <a:ext cx="3930000" cy="150000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</a:ln>
        </p:spPr>
        <p:txBody>
          <a:bodyPr wrap="square" lIns="114300" tIns="114300" rIns="114300" bIns="114300" rtlCol="0" anchor="t"/>
          <a:lstStyle/>
          <a:p>
            <a:pPr marL="0" indent="0">
              <a:buNone/>
            </a:pPr>
            <a:r>
              <a:rPr lang="tr-TR" sz="1100" noProof="0" dirty="0">
                <a:solidFill>
                  <a:srgbClr val="1A1A2E"/>
                </a:solidFill>
                <a:latin typeface="Calibri" pitchFamily="34" charset="0"/>
              </a:rPr>
              <a:t>Bütçe, insan kaynağı ve kurumsal kapasitenin stratejik önceliklere göre yönlendirilmesine zemin hazırlar.</a:t>
            </a:r>
          </a:p>
        </p:txBody>
      </p:sp>
      <p:sp>
        <p:nvSpPr>
          <p:cNvPr id="11" name="Box3Hdr"/>
          <p:cNvSpPr/>
          <p:nvPr/>
        </p:nvSpPr>
        <p:spPr>
          <a:xfrm>
            <a:off x="457200" y="3000000"/>
            <a:ext cx="3930000" cy="250000"/>
          </a:xfrm>
          <a:prstGeom prst="rect">
            <a:avLst/>
          </a:prstGeom>
          <a:solidFill>
            <a:srgbClr val="3A52B0"/>
          </a:solidFill>
          <a:ln w="12700">
            <a:solidFill>
              <a:srgbClr val="3A52B0"/>
            </a:solidFill>
          </a:ln>
        </p:spPr>
        <p:txBody>
          <a:bodyPr wrap="square" lIns="114300" tIns="0" rIns="11430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FFFFFF"/>
                </a:solidFill>
                <a:latin typeface="Calibri" pitchFamily="34" charset="0"/>
              </a:rPr>
              <a:t>3  Kanıta Dayalı Karar</a:t>
            </a:r>
          </a:p>
        </p:txBody>
      </p:sp>
      <p:sp>
        <p:nvSpPr>
          <p:cNvPr id="12" name="Box3Body"/>
          <p:cNvSpPr/>
          <p:nvPr/>
        </p:nvSpPr>
        <p:spPr>
          <a:xfrm>
            <a:off x="457200" y="3250000"/>
            <a:ext cx="3930000" cy="160000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</a:ln>
        </p:spPr>
        <p:txBody>
          <a:bodyPr wrap="square" lIns="114300" tIns="114300" rIns="114300" bIns="114300" rtlCol="0" anchor="t"/>
          <a:lstStyle/>
          <a:p>
            <a:pPr marL="0" indent="0">
              <a:buNone/>
            </a:pPr>
            <a:r>
              <a:rPr lang="tr-TR" sz="1100" noProof="0" dirty="0">
                <a:solidFill>
                  <a:srgbClr val="1A1A2E"/>
                </a:solidFill>
                <a:latin typeface="Calibri" pitchFamily="34" charset="0"/>
              </a:rPr>
              <a:t>Performans değerlendirmesini güçlendirir; izleme ve değerlendirme verileriyle karar alma kalitesini artırır.</a:t>
            </a:r>
          </a:p>
        </p:txBody>
      </p:sp>
      <p:sp>
        <p:nvSpPr>
          <p:cNvPr id="13" name="Box4Hdr"/>
          <p:cNvSpPr/>
          <p:nvPr/>
        </p:nvSpPr>
        <p:spPr>
          <a:xfrm>
            <a:off x="4756800" y="3000000"/>
            <a:ext cx="3930000" cy="250000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</a:ln>
        </p:spPr>
        <p:txBody>
          <a:bodyPr wrap="square" lIns="114300" tIns="0" rIns="114300" bIns="0" rtlCol="0" anchor="ctr"/>
          <a:lstStyle/>
          <a:p>
            <a:pPr marL="0" indent="0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</a:rPr>
              <a:t>4  Şeffaflık &amp; Hesap Verebilirlik</a:t>
            </a:r>
          </a:p>
        </p:txBody>
      </p:sp>
      <p:sp>
        <p:nvSpPr>
          <p:cNvPr id="14" name="Box4Body"/>
          <p:cNvSpPr/>
          <p:nvPr/>
        </p:nvSpPr>
        <p:spPr>
          <a:xfrm>
            <a:off x="4756800" y="3250000"/>
            <a:ext cx="3930000" cy="1600000"/>
          </a:xfrm>
          <a:prstGeom prst="rect">
            <a:avLst/>
          </a:prstGeom>
          <a:solidFill>
            <a:srgbClr val="FFF8E6"/>
          </a:solidFill>
          <a:ln w="12700">
            <a:solidFill>
              <a:srgbClr val="CADCFC"/>
            </a:solidFill>
          </a:ln>
        </p:spPr>
        <p:txBody>
          <a:bodyPr wrap="square" lIns="114300" tIns="114300" rIns="114300" bIns="114300" rtlCol="0" anchor="t"/>
          <a:lstStyle/>
          <a:p>
            <a:pPr marL="0" indent="0">
              <a:buNone/>
            </a:pPr>
            <a:r>
              <a:rPr lang="tr-TR" sz="1100" noProof="0" dirty="0">
                <a:solidFill>
                  <a:srgbClr val="1A1A2E"/>
                </a:solidFill>
                <a:latin typeface="Calibri" pitchFamily="34" charset="0"/>
              </a:rPr>
              <a:t>Raporlama kalitesini geliştirir; kamu yönetiminde şeffaflık ve hesap verme sorumluluğunu destekler.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asarili Ekip Ilke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3" name="Shape 1"/>
          <p:cNvSpPr/>
          <p:nvPr/>
        </p:nvSpPr>
        <p:spPr>
          <a:xfrm>
            <a:off x="0" y="1005840"/>
            <a:ext cx="9144000" cy="50292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4" name="Shape 2"/>
          <p:cNvSpPr/>
          <p:nvPr/>
        </p:nvSpPr>
        <p:spPr>
          <a:xfrm>
            <a:off x="0" y="5010912"/>
            <a:ext cx="9144000" cy="132588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  <a:prstDash val="solid"/>
          </a:ln>
        </p:spPr>
        <p:txBody>
          <a:bodyPr/>
          <a:lstStyle/>
          <a:p>
            <a:endParaRPr lang="tr-TR" noProof="0" dirty="0"/>
          </a:p>
        </p:txBody>
      </p:sp>
      <p:sp>
        <p:nvSpPr>
          <p:cNvPr id="5" name="Title"/>
          <p:cNvSpPr/>
          <p:nvPr/>
        </p:nvSpPr>
        <p:spPr>
          <a:xfrm>
            <a:off x="411480" y="91440"/>
            <a:ext cx="8321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noProof="0" dirty="0">
                <a:solidFill>
                  <a:srgbClr val="FFFFFF"/>
                </a:solidFill>
                <a:latin typeface="Calibri" pitchFamily="34" charset="0"/>
              </a:rPr>
              <a:t>Başarılı Bir Stratejik Planlama Ekibi İçin İlkeler</a:t>
            </a:r>
          </a:p>
        </p:txBody>
      </p:sp>
      <p:sp>
        <p:nvSpPr>
          <p:cNvPr id="7" name="Hdr1"/>
          <p:cNvSpPr/>
          <p:nvPr/>
        </p:nvSpPr>
        <p:spPr>
          <a:xfrm>
            <a:off x="457200" y="1150000"/>
            <a:ext cx="2560000" cy="2743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</a:ln>
        </p:spPr>
        <p:txBody>
          <a:bodyPr wrap="square" lIns="114300" tIns="0" rIns="114300" bIns="0" rtlCol="0" anchor="ctr"/>
          <a:lstStyle/>
          <a:p>
            <a:pPr marL="0" indent="0" algn="ctr">
              <a:buNone/>
            </a:pPr>
            <a:r>
              <a:rPr lang="tr-TR" sz="1200" b="1" noProof="0" dirty="0">
                <a:solidFill>
                  <a:srgbClr val="F0C040"/>
                </a:solidFill>
                <a:latin typeface="Calibri" pitchFamily="34" charset="0"/>
              </a:rPr>
              <a:t>1  Temsil Gücü</a:t>
            </a:r>
          </a:p>
        </p:txBody>
      </p:sp>
      <p:sp>
        <p:nvSpPr>
          <p:cNvPr id="8" name="Body1"/>
          <p:cNvSpPr/>
          <p:nvPr/>
        </p:nvSpPr>
        <p:spPr>
          <a:xfrm>
            <a:off x="457200" y="1424320"/>
            <a:ext cx="2560000" cy="165000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</a:ln>
        </p:spPr>
        <p:txBody>
          <a:bodyPr wrap="square" lIns="114300" tIns="114300" rIns="114300" bIns="114300" rtlCol="0" anchor="t"/>
          <a:lstStyle/>
          <a:p>
            <a:pPr marL="0" indent="0">
              <a:buNone/>
            </a:pPr>
            <a:r>
              <a:rPr lang="tr-TR" sz="1100" noProof="0" dirty="0">
                <a:solidFill>
                  <a:srgbClr val="1A1A2E"/>
                </a:solidFill>
                <a:latin typeface="Calibri" pitchFamily="34" charset="0"/>
              </a:rPr>
              <a:t>Ekip üyeleri görev yaptıkları birimleri temsil edebilmeli; ana hizmet birimleri ile SGDB yeterli biçimde yer almalıdır.</a:t>
            </a:r>
          </a:p>
        </p:txBody>
      </p:sp>
      <p:sp>
        <p:nvSpPr>
          <p:cNvPr id="9" name="Hdr2"/>
          <p:cNvSpPr/>
          <p:nvPr/>
        </p:nvSpPr>
        <p:spPr>
          <a:xfrm>
            <a:off x="3292000" y="1150000"/>
            <a:ext cx="2560000" cy="274320"/>
          </a:xfrm>
          <a:prstGeom prst="rect">
            <a:avLst/>
          </a:prstGeom>
          <a:solidFill>
            <a:srgbClr val="2E7D9C"/>
          </a:solidFill>
          <a:ln w="12700">
            <a:solidFill>
              <a:srgbClr val="2E7D9C"/>
            </a:solidFill>
          </a:ln>
        </p:spPr>
        <p:txBody>
          <a:bodyPr wrap="square" lIns="114300" tIns="0" rIns="114300" bIns="0" rtlCol="0" anchor="ctr"/>
          <a:lstStyle/>
          <a:p>
            <a:pPr marL="0" indent="0" algn="ctr">
              <a:buNone/>
            </a:pPr>
            <a:r>
              <a:rPr lang="tr-TR" sz="1200" b="1" noProof="0" dirty="0">
                <a:solidFill>
                  <a:srgbClr val="FFFFFF"/>
                </a:solidFill>
                <a:latin typeface="Calibri" pitchFamily="34" charset="0"/>
              </a:rPr>
              <a:t>2  Yetkinlik &amp; Deneyim</a:t>
            </a:r>
          </a:p>
        </p:txBody>
      </p:sp>
      <p:sp>
        <p:nvSpPr>
          <p:cNvPr id="10" name="Body2"/>
          <p:cNvSpPr/>
          <p:nvPr/>
        </p:nvSpPr>
        <p:spPr>
          <a:xfrm>
            <a:off x="3292000" y="1424320"/>
            <a:ext cx="2560000" cy="165000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</a:ln>
        </p:spPr>
        <p:txBody>
          <a:bodyPr wrap="square" lIns="114300" tIns="114300" rIns="114300" bIns="114300" rtlCol="0" anchor="t"/>
          <a:lstStyle/>
          <a:p>
            <a:pPr marL="0" indent="0">
              <a:buNone/>
            </a:pPr>
            <a:r>
              <a:rPr lang="tr-TR" sz="1100" noProof="0" dirty="0">
                <a:solidFill>
                  <a:srgbClr val="1A1A2E"/>
                </a:solidFill>
                <a:latin typeface="Calibri" pitchFamily="34" charset="0"/>
              </a:rPr>
              <a:t>Üyeler çalışmalara katkı sunacak bilgi, birikim ve tecrübeye sahip olmalı; farklı uzmanlık alanları dengeli biçimde ekibe yansıtılmalıdır.</a:t>
            </a:r>
          </a:p>
        </p:txBody>
      </p:sp>
      <p:sp>
        <p:nvSpPr>
          <p:cNvPr id="11" name="Hdr3"/>
          <p:cNvSpPr/>
          <p:nvPr/>
        </p:nvSpPr>
        <p:spPr>
          <a:xfrm>
            <a:off x="6126800" y="1150000"/>
            <a:ext cx="2560000" cy="274320"/>
          </a:xfrm>
          <a:prstGeom prst="rect">
            <a:avLst/>
          </a:prstGeom>
          <a:solidFill>
            <a:srgbClr val="F0C040"/>
          </a:solidFill>
          <a:ln w="12700">
            <a:solidFill>
              <a:srgbClr val="F0C040"/>
            </a:solidFill>
          </a:ln>
        </p:spPr>
        <p:txBody>
          <a:bodyPr wrap="square" lIns="114300" tIns="0" rIns="114300" bIns="0" rtlCol="0" anchor="ctr"/>
          <a:lstStyle/>
          <a:p>
            <a:pPr marL="0" indent="0" algn="ctr">
              <a:buNone/>
            </a:pPr>
            <a:r>
              <a:rPr lang="tr-TR" sz="1200" b="1" noProof="0" dirty="0">
                <a:solidFill>
                  <a:srgbClr val="1E2761"/>
                </a:solidFill>
                <a:latin typeface="Calibri" pitchFamily="34" charset="0"/>
              </a:rPr>
              <a:t>3  Süreklilik &amp; Zaman</a:t>
            </a:r>
          </a:p>
        </p:txBody>
      </p:sp>
      <p:sp>
        <p:nvSpPr>
          <p:cNvPr id="12" name="Body3"/>
          <p:cNvSpPr/>
          <p:nvPr/>
        </p:nvSpPr>
        <p:spPr>
          <a:xfrm>
            <a:off x="6126800" y="1424320"/>
            <a:ext cx="2560000" cy="1650000"/>
          </a:xfrm>
          <a:prstGeom prst="rect">
            <a:avLst/>
          </a:prstGeom>
          <a:solidFill>
            <a:srgbClr val="FFF8E6"/>
          </a:solidFill>
          <a:ln w="12700">
            <a:solidFill>
              <a:srgbClr val="CADCFC"/>
            </a:solidFill>
          </a:ln>
        </p:spPr>
        <p:txBody>
          <a:bodyPr wrap="square" lIns="114300" tIns="114300" rIns="114300" bIns="114300" rtlCol="0" anchor="t"/>
          <a:lstStyle/>
          <a:p>
            <a:pPr marL="0" indent="0">
              <a:buNone/>
            </a:pPr>
            <a:r>
              <a:rPr lang="tr-TR" sz="1100" noProof="0" dirty="0">
                <a:solidFill>
                  <a:srgbClr val="1A1A2E"/>
                </a:solidFill>
                <a:latin typeface="Calibri" pitchFamily="34" charset="0"/>
              </a:rPr>
              <a:t>Çalışma boyunca üyelerin devamlılığı sağlanmalı; ekip üyeleri stratejik plan çalışmalarına yeterli zamanı ayırabilmelidir.</a:t>
            </a:r>
          </a:p>
        </p:txBody>
      </p:sp>
      <p:sp>
        <p:nvSpPr>
          <p:cNvPr id="13" name="PracticeHdr"/>
          <p:cNvSpPr/>
          <p:nvPr/>
        </p:nvSpPr>
        <p:spPr>
          <a:xfrm>
            <a:off x="457200" y="3250000"/>
            <a:ext cx="8229600" cy="2300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</a:ln>
        </p:spPr>
        <p:txBody>
          <a:bodyPr wrap="square" lIns="228600" tIns="0" rIns="228600" bIns="0" rtlCol="0" anchor="ctr"/>
          <a:lstStyle/>
          <a:p>
            <a:pPr marL="0" indent="0">
              <a:buNone/>
            </a:pPr>
            <a:r>
              <a:rPr lang="tr-TR" sz="1100" b="1" noProof="0" dirty="0">
                <a:solidFill>
                  <a:srgbClr val="F0C040"/>
                </a:solidFill>
                <a:latin typeface="Calibri" pitchFamily="34" charset="0"/>
              </a:rPr>
              <a:t>Uygulamada Dikkat Edilmesi Önerilen Başlıklar</a:t>
            </a:r>
          </a:p>
        </p:txBody>
      </p:sp>
      <p:sp>
        <p:nvSpPr>
          <p:cNvPr id="14" name="PracticeBody"/>
          <p:cNvSpPr/>
          <p:nvPr/>
        </p:nvSpPr>
        <p:spPr>
          <a:xfrm>
            <a:off x="457200" y="3480000"/>
            <a:ext cx="8229600" cy="1400000"/>
          </a:xfrm>
          <a:prstGeom prst="rect">
            <a:avLst/>
          </a:prstGeom>
          <a:solidFill>
            <a:srgbClr val="EEF2FF"/>
          </a:solidFill>
          <a:ln w="12700">
            <a:solidFill>
              <a:srgbClr val="CADCFC"/>
            </a:solidFill>
          </a:ln>
        </p:spPr>
        <p:txBody>
          <a:bodyPr wrap="square" lIns="228600" tIns="114300" rIns="228600" bIns="11430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tr-TR" sz="1000" noProof="0" dirty="0">
                <a:solidFill>
                  <a:srgbClr val="1A1A2E"/>
                </a:solidFill>
                <a:latin typeface="Calibri" pitchFamily="34" charset="0"/>
              </a:rPr>
              <a:t>•  Akademik ve idari personel arasında denge kurulması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000" noProof="0" dirty="0">
                <a:solidFill>
                  <a:srgbClr val="1A1A2E"/>
                </a:solidFill>
                <a:latin typeface="Calibri" pitchFamily="34" charset="0"/>
              </a:rPr>
              <a:t>•  Birlikte karar almayı zorlaştırmayacak büyüklükte ekip tasarımı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000" noProof="0" dirty="0">
                <a:solidFill>
                  <a:srgbClr val="1A1A2E"/>
                </a:solidFill>
                <a:latin typeface="Calibri" pitchFamily="34" charset="0"/>
              </a:rPr>
              <a:t>•  Toplantı, çalıştay ve veri toplama süreçleri için net görev paylaşımı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000" noProof="0" dirty="0">
                <a:solidFill>
                  <a:srgbClr val="1A1A2E"/>
                </a:solidFill>
                <a:latin typeface="Calibri" pitchFamily="34" charset="0"/>
              </a:rPr>
              <a:t>•  Üst yönetim ile ekip arasında güçlü eşgüdüm ve düzenli geri bildirim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1000" noProof="0" dirty="0">
                <a:solidFill>
                  <a:srgbClr val="1A1A2E"/>
                </a:solidFill>
                <a:latin typeface="Calibri" pitchFamily="34" charset="0"/>
              </a:rPr>
              <a:t>•  Hazırlık programına bağlılık ve takvim disiplininin korunması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1277</Words>
  <Application>Microsoft Macintosh PowerPoint</Application>
  <PresentationFormat>Ekran Gösterisi (16:9)</PresentationFormat>
  <Paragraphs>230</Paragraphs>
  <Slides>23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2027-2031 SP Hazırlıkları</vt:lpstr>
      <vt:lpstr>2027-2031 SP Hazırlıkları</vt:lpstr>
      <vt:lpstr>2027-2031 SP Hazırlıkları</vt:lpstr>
      <vt:lpstr>2027-2031 SP Hazırlıkları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Stratejik Planlama Ekibi — Kapsamlı Rehber 2024-2028</dc:title>
  <dc:subject>PptxGenJS Presentation</dc:subject>
  <dc:creator>PptxGenJS</dc:creator>
  <cp:lastModifiedBy>Murat Altan Bozkurt</cp:lastModifiedBy>
  <cp:revision>10</cp:revision>
  <dcterms:created xsi:type="dcterms:W3CDTF">2026-04-21T06:40:32Z</dcterms:created>
  <dcterms:modified xsi:type="dcterms:W3CDTF">2026-04-22T09:11:39Z</dcterms:modified>
</cp:coreProperties>
</file>